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1" r:id="rId4"/>
    <p:sldId id="263" r:id="rId5"/>
    <p:sldId id="270" r:id="rId6"/>
    <p:sldId id="264" r:id="rId7"/>
    <p:sldId id="265" r:id="rId8"/>
    <p:sldId id="272" r:id="rId9"/>
    <p:sldId id="269"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87E6-6436-E2A5-275D-019E36E3C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D97BA4-EE2F-73FE-FC10-F2B545832F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BE069-AEDB-1502-F11E-D734B1470D43}"/>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ABB45688-8868-7C9B-DA17-2AD123BEE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B021E-68E1-AADF-48F3-37B83197BA97}"/>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314904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E97AE5-FFAC-1DCD-DC69-87F35173D984}"/>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96256E6F-E38A-F245-8445-8236E6BF1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8C731-3EF7-8947-08D4-F686BD0F64CC}"/>
              </a:ext>
            </a:extLst>
          </p:cNvPr>
          <p:cNvSpPr>
            <a:spLocks noGrp="1"/>
          </p:cNvSpPr>
          <p:nvPr>
            <p:ph type="sldNum" sz="quarter" idx="12"/>
          </p:nvPr>
        </p:nvSpPr>
        <p:spPr/>
        <p:txBody>
          <a:bodyPr/>
          <a:lstStyle/>
          <a:p>
            <a:fld id="{17D89EE0-53CE-47F4-AB06-950E0D663B31}" type="slidenum">
              <a:rPr lang="en-US" smtClean="0"/>
              <a:t>‹#›</a:t>
            </a:fld>
            <a:endParaRPr lang="en-US"/>
          </a:p>
        </p:txBody>
      </p:sp>
      <p:pic>
        <p:nvPicPr>
          <p:cNvPr id="8" name="Picture 7">
            <a:extLst>
              <a:ext uri="{FF2B5EF4-FFF2-40B4-BE49-F238E27FC236}">
                <a16:creationId xmlns:a16="http://schemas.microsoft.com/office/drawing/2014/main" id="{65DE275C-F0BD-B7B2-3E53-86D74CC19C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772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E97AE5-FFAC-1DCD-DC69-87F35173D984}"/>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96256E6F-E38A-F245-8445-8236E6BF1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8C731-3EF7-8947-08D4-F686BD0F64CC}"/>
              </a:ext>
            </a:extLst>
          </p:cNvPr>
          <p:cNvSpPr>
            <a:spLocks noGrp="1"/>
          </p:cNvSpPr>
          <p:nvPr>
            <p:ph type="sldNum" sz="quarter" idx="12"/>
          </p:nvPr>
        </p:nvSpPr>
        <p:spPr/>
        <p:txBody>
          <a:bodyPr/>
          <a:lstStyle/>
          <a:p>
            <a:fld id="{17D89EE0-53CE-47F4-AB06-950E0D663B31}" type="slidenum">
              <a:rPr lang="en-US" smtClean="0"/>
              <a:t>‹#›</a:t>
            </a:fld>
            <a:endParaRPr lang="en-US"/>
          </a:p>
        </p:txBody>
      </p:sp>
      <p:pic>
        <p:nvPicPr>
          <p:cNvPr id="3" name="Picture 2">
            <a:extLst>
              <a:ext uri="{FF2B5EF4-FFF2-40B4-BE49-F238E27FC236}">
                <a16:creationId xmlns:a16="http://schemas.microsoft.com/office/drawing/2014/main" id="{60DF75A2-5AC7-7702-55C5-44A6F3527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5610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19DCD8-BC6F-1F33-E34D-5A7EB22761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48E00-73BD-DC81-4890-19ECE0D8D6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DFC57-625E-E067-592D-02F85220EEC9}"/>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486012D5-A1F5-5271-9AE0-A38AF3A49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41B78-4320-8D8A-04B2-AD88526323F3}"/>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76629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56A1-F1F9-B35F-0551-AB7579F76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1635C-4A49-AF8B-A941-54D9CD81A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A1949-1976-91B6-3346-3C6EB0F72E5C}"/>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FA15BACD-FD96-2522-6A3E-B31F04587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A95B8-A65B-410B-8AFD-D893741A7E57}"/>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160208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1A43-26E1-E21C-B382-442A4B6675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A2D12-CB2D-AC07-4F8F-C13D118BFD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D2DD0C-EB96-81D3-455B-85E5B18B22CA}"/>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79CB37E7-7CAA-AAA1-12DC-BE28BC517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DBC79-8862-1230-4971-7F740CF4CFCE}"/>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90002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4D3C-E97D-9882-30DF-DF0F90426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28B71-E067-93D4-3D36-A0233FFF62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B373A-2B29-DDEF-DC92-21956532CC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3BB09-8AA4-5ECB-5F38-CCC1895222C4}"/>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6" name="Footer Placeholder 5">
            <a:extLst>
              <a:ext uri="{FF2B5EF4-FFF2-40B4-BE49-F238E27FC236}">
                <a16:creationId xmlns:a16="http://schemas.microsoft.com/office/drawing/2014/main" id="{C3E7CCAE-BFFC-D406-AF7C-E174F9854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BD547-835A-DE21-8C2E-38BED94CA35E}"/>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8371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1E84-99EB-15A2-5C33-51920B1AF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43F34-2FD4-8C0B-42CB-8F2DD1E699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58CE7C-741D-FF57-DCD4-A1A67ADC4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AACEB-80EE-2345-49FE-918A5CF9A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575CB0-8F4A-C593-A92E-3839C23590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742846-310E-BF4A-DFE7-E2B86E73D1F0}"/>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8" name="Footer Placeholder 7">
            <a:extLst>
              <a:ext uri="{FF2B5EF4-FFF2-40B4-BE49-F238E27FC236}">
                <a16:creationId xmlns:a16="http://schemas.microsoft.com/office/drawing/2014/main" id="{DE893BBD-441C-2E0D-5CFF-90028ADCD2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943844-4A9B-E1DE-7BF4-437392A071FB}"/>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143795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C89A-1636-1628-8644-31CCAFF44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1D8B53-2907-D047-8AE0-A26F036E9912}"/>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4" name="Footer Placeholder 3">
            <a:extLst>
              <a:ext uri="{FF2B5EF4-FFF2-40B4-BE49-F238E27FC236}">
                <a16:creationId xmlns:a16="http://schemas.microsoft.com/office/drawing/2014/main" id="{7AB44F2E-6237-91A1-9ECB-10E53F1BD5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219B56-1B22-96AF-7406-20177353D35A}"/>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35795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F096DD-E9E4-E260-5DCC-7D308AD3DE4A}"/>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3" name="Footer Placeholder 2">
            <a:extLst>
              <a:ext uri="{FF2B5EF4-FFF2-40B4-BE49-F238E27FC236}">
                <a16:creationId xmlns:a16="http://schemas.microsoft.com/office/drawing/2014/main" id="{F871BC82-B47E-C88D-B00D-B46019D0DE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936FB-9B3A-696F-9E64-F45D6928C986}"/>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31261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89F0-F269-BC65-D62A-C23B87B3C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30922-A79D-6338-3236-25CF9BCF7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C79B6-9DFC-D75E-7B3E-14E7B9DB2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B15B0-F7A8-58CF-E6FA-D6077B5C31FF}"/>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6" name="Footer Placeholder 5">
            <a:extLst>
              <a:ext uri="{FF2B5EF4-FFF2-40B4-BE49-F238E27FC236}">
                <a16:creationId xmlns:a16="http://schemas.microsoft.com/office/drawing/2014/main" id="{0567EF1F-D09D-B039-00B2-1B5DBA3E5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7CFD3-F59E-DDCF-58A5-AF9D77ECD288}"/>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369617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82E3-0456-FBF8-B2FF-B181F6029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15080-FD00-8D76-78DF-FD30D18F41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DF57F-6AED-6DAE-BDC0-8F2E3D783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98E96-5DCF-9FB0-AED9-D7433F60756C}"/>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6" name="Footer Placeholder 5">
            <a:extLst>
              <a:ext uri="{FF2B5EF4-FFF2-40B4-BE49-F238E27FC236}">
                <a16:creationId xmlns:a16="http://schemas.microsoft.com/office/drawing/2014/main" id="{7C4ABEB7-39BF-0F3D-B387-7E3322EB7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946FC-C1B5-3B05-6C72-7CE4DD3360EC}"/>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94810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327B76-09F2-B409-E51E-1F46747344E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80DB206-0D28-5E1B-2270-653F0215C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BE6EE0-7D9C-CBB5-E9A3-8BD0973A3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9336E-9AB4-7A15-9A3B-06766A67F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C6DAC573-5308-C34F-58A5-A163264E7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160C03-B307-B336-A5B7-5EA80C5A0E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89EE0-53CE-47F4-AB06-950E0D663B31}" type="slidenum">
              <a:rPr lang="en-US" smtClean="0"/>
              <a:t>‹#›</a:t>
            </a:fld>
            <a:endParaRPr lang="en-US"/>
          </a:p>
        </p:txBody>
      </p:sp>
    </p:spTree>
    <p:extLst>
      <p:ext uri="{BB962C8B-B14F-4D97-AF65-F5344CB8AC3E}">
        <p14:creationId xmlns:p14="http://schemas.microsoft.com/office/powerpoint/2010/main" val="117871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40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00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4734-2AB9-3DDA-332A-80A6D75DB314}"/>
              </a:ext>
            </a:extLst>
          </p:cNvPr>
          <p:cNvSpPr>
            <a:spLocks noGrp="1"/>
          </p:cNvSpPr>
          <p:nvPr>
            <p:ph type="ctrTitle"/>
          </p:nvPr>
        </p:nvSpPr>
        <p:spPr>
          <a:xfrm>
            <a:off x="1524000" y="598311"/>
            <a:ext cx="9144000" cy="1162757"/>
          </a:xfrm>
        </p:spPr>
        <p:txBody>
          <a:bodyPr>
            <a:normAutofit/>
          </a:bodyPr>
          <a:lstStyle/>
          <a:p>
            <a:r>
              <a:rPr lang="ar-JO" sz="4400" b="1" dirty="0">
                <a:solidFill>
                  <a:schemeClr val="accent1">
                    <a:lumMod val="75000"/>
                  </a:schemeClr>
                </a:solidFill>
              </a:rPr>
              <a:t>تاريخ العلم وفلسفته</a:t>
            </a:r>
            <a:endParaRPr lang="en-US" sz="4400" b="1" dirty="0">
              <a:solidFill>
                <a:schemeClr val="accent1">
                  <a:lumMod val="75000"/>
                </a:schemeClr>
              </a:solidFill>
            </a:endParaRPr>
          </a:p>
        </p:txBody>
      </p:sp>
      <p:sp>
        <p:nvSpPr>
          <p:cNvPr id="3" name="Subtitle 2">
            <a:extLst>
              <a:ext uri="{FF2B5EF4-FFF2-40B4-BE49-F238E27FC236}">
                <a16:creationId xmlns:a16="http://schemas.microsoft.com/office/drawing/2014/main" id="{8EED99E9-37FD-B06E-D976-B833A6A6A69D}"/>
              </a:ext>
            </a:extLst>
          </p:cNvPr>
          <p:cNvSpPr>
            <a:spLocks noGrp="1"/>
          </p:cNvSpPr>
          <p:nvPr>
            <p:ph type="subTitle" idx="1"/>
          </p:nvPr>
        </p:nvSpPr>
        <p:spPr>
          <a:xfrm>
            <a:off x="2607733" y="2178756"/>
            <a:ext cx="7563556" cy="3420533"/>
          </a:xfrm>
        </p:spPr>
        <p:txBody>
          <a:bodyPr>
            <a:normAutofit/>
          </a:bodyPr>
          <a:lstStyle/>
          <a:p>
            <a:pPr marL="342900" indent="-342900" algn="r" rtl="1">
              <a:buFont typeface="Arial" panose="020B0604020202020204" pitchFamily="34" charset="0"/>
              <a:buChar char="•"/>
            </a:pPr>
            <a:r>
              <a:rPr lang="ar-JO" sz="3200" dirty="0">
                <a:solidFill>
                  <a:schemeClr val="accent1">
                    <a:lumMod val="75000"/>
                  </a:schemeClr>
                </a:solidFill>
              </a:rPr>
              <a:t>الاغريق</a:t>
            </a:r>
          </a:p>
          <a:p>
            <a:pPr marL="342900" indent="-342900" algn="r" rtl="1">
              <a:buFont typeface="Arial" panose="020B0604020202020204" pitchFamily="34" charset="0"/>
              <a:buChar char="•"/>
            </a:pPr>
            <a:r>
              <a:rPr lang="ar-JO" sz="3200" dirty="0">
                <a:solidFill>
                  <a:schemeClr val="accent1">
                    <a:lumMod val="75000"/>
                  </a:schemeClr>
                </a:solidFill>
              </a:rPr>
              <a:t>بيكون/ جاليلو/ نيوتن (الوضعيين)</a:t>
            </a:r>
          </a:p>
          <a:p>
            <a:pPr marL="342900" indent="-342900" algn="r" rtl="1">
              <a:buFont typeface="Arial" panose="020B0604020202020204" pitchFamily="34" charset="0"/>
              <a:buChar char="•"/>
            </a:pPr>
            <a:r>
              <a:rPr lang="ar-JO" sz="3200" dirty="0">
                <a:solidFill>
                  <a:schemeClr val="accent1">
                    <a:lumMod val="75000"/>
                  </a:schemeClr>
                </a:solidFill>
              </a:rPr>
              <a:t>ديكارت (العقلانيين)</a:t>
            </a:r>
          </a:p>
          <a:p>
            <a:pPr marL="342900" indent="-342900" algn="r" rtl="1">
              <a:buFont typeface="Arial" panose="020B0604020202020204" pitchFamily="34" charset="0"/>
              <a:buChar char="•"/>
            </a:pPr>
            <a:r>
              <a:rPr lang="ar-JO" sz="3200" dirty="0">
                <a:solidFill>
                  <a:schemeClr val="accent1">
                    <a:lumMod val="75000"/>
                  </a:schemeClr>
                </a:solidFill>
              </a:rPr>
              <a:t>المنهج العلمي في البحث والتفكير</a:t>
            </a:r>
            <a:endParaRPr lang="en-US" sz="3200" dirty="0">
              <a:solidFill>
                <a:schemeClr val="accent1">
                  <a:lumMod val="75000"/>
                </a:schemeClr>
              </a:solidFill>
            </a:endParaRPr>
          </a:p>
        </p:txBody>
      </p:sp>
    </p:spTree>
    <p:extLst>
      <p:ext uri="{BB962C8B-B14F-4D97-AF65-F5344CB8AC3E}">
        <p14:creationId xmlns:p14="http://schemas.microsoft.com/office/powerpoint/2010/main" val="109667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6361-A2D1-03A5-B52F-17F628937F8C}"/>
              </a:ext>
            </a:extLst>
          </p:cNvPr>
          <p:cNvSpPr>
            <a:spLocks noGrp="1"/>
          </p:cNvSpPr>
          <p:nvPr>
            <p:ph type="title"/>
          </p:nvPr>
        </p:nvSpPr>
        <p:spPr/>
        <p:txBody>
          <a:bodyPr>
            <a:normAutofit/>
          </a:bodyPr>
          <a:lstStyle/>
          <a:p>
            <a:pPr algn="r"/>
            <a:r>
              <a:rPr lang="ar-JO" sz="4000" b="1" dirty="0">
                <a:solidFill>
                  <a:schemeClr val="accent1">
                    <a:lumMod val="75000"/>
                  </a:schemeClr>
                </a:solidFill>
              </a:rPr>
              <a:t>الإختراع والحداثة</a:t>
            </a:r>
            <a:endParaRPr lang="en-US" sz="4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54C92A13-DED3-0A81-BEB8-7838F74DB530}"/>
              </a:ext>
            </a:extLst>
          </p:cNvPr>
          <p:cNvSpPr>
            <a:spLocks noGrp="1"/>
          </p:cNvSpPr>
          <p:nvPr>
            <p:ph idx="1"/>
          </p:nvPr>
        </p:nvSpPr>
        <p:spPr>
          <a:xfrm>
            <a:off x="838200" y="1825625"/>
            <a:ext cx="10515600" cy="3299531"/>
          </a:xfrm>
        </p:spPr>
        <p:txBody>
          <a:bodyPr/>
          <a:lstStyle/>
          <a:p>
            <a:pPr algn="r" rtl="1">
              <a:buFont typeface="Wingdings" panose="05000000000000000000" pitchFamily="2" charset="2"/>
              <a:buChar char="v"/>
            </a:pPr>
            <a:r>
              <a:rPr lang="ar-JO" sz="3600" dirty="0">
                <a:solidFill>
                  <a:schemeClr val="accent1">
                    <a:lumMod val="75000"/>
                  </a:schemeClr>
                </a:solidFill>
              </a:rPr>
              <a:t>التحول الرقمي والذكاء الصناعي آخر جولات الصراع القائم لاختصار الزمن.</a:t>
            </a:r>
          </a:p>
          <a:p>
            <a:pPr marL="0" indent="0" algn="r" rtl="1">
              <a:buNone/>
            </a:pPr>
            <a:endParaRPr lang="ar-JO" sz="3600" dirty="0">
              <a:solidFill>
                <a:schemeClr val="accent1">
                  <a:lumMod val="75000"/>
                </a:schemeClr>
              </a:solidFill>
            </a:endParaRPr>
          </a:p>
          <a:p>
            <a:pPr algn="r" rtl="1">
              <a:buFont typeface="Wingdings" panose="05000000000000000000" pitchFamily="2" charset="2"/>
              <a:buChar char="v"/>
            </a:pPr>
            <a:r>
              <a:rPr lang="ar-JO" sz="3600" dirty="0">
                <a:solidFill>
                  <a:schemeClr val="accent1">
                    <a:lumMod val="75000"/>
                  </a:schemeClr>
                </a:solidFill>
              </a:rPr>
              <a:t>إذا أسيء الاستخدام فهي أخطر من القنابل النووية.</a:t>
            </a:r>
          </a:p>
          <a:p>
            <a:pPr marL="0" indent="0">
              <a:buNone/>
            </a:pPr>
            <a:endParaRPr lang="en-US" dirty="0"/>
          </a:p>
        </p:txBody>
      </p:sp>
    </p:spTree>
    <p:extLst>
      <p:ext uri="{BB962C8B-B14F-4D97-AF65-F5344CB8AC3E}">
        <p14:creationId xmlns:p14="http://schemas.microsoft.com/office/powerpoint/2010/main" val="120003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B61E-F49E-7F4D-9CBA-693DCEE336AC}"/>
              </a:ext>
            </a:extLst>
          </p:cNvPr>
          <p:cNvSpPr>
            <a:spLocks noGrp="1"/>
          </p:cNvSpPr>
          <p:nvPr>
            <p:ph type="title"/>
          </p:nvPr>
        </p:nvSpPr>
        <p:spPr>
          <a:xfrm>
            <a:off x="838200" y="365125"/>
            <a:ext cx="10515600" cy="5414786"/>
          </a:xfrm>
        </p:spPr>
        <p:txBody>
          <a:bodyPr/>
          <a:lstStyle/>
          <a:p>
            <a:pPr algn="ctr"/>
            <a:r>
              <a:rPr lang="ar-JO" sz="3600" dirty="0">
                <a:solidFill>
                  <a:schemeClr val="accent1">
                    <a:lumMod val="75000"/>
                  </a:schemeClr>
                </a:solidFill>
              </a:rPr>
              <a:t>التغير الجوهري في تكوين المعرفة ونشرها الناتجة عن التقدم التكنولوجي للعصر الرقمي للجامعات ودورها الريادي المهيمن</a:t>
            </a:r>
            <a:br>
              <a:rPr lang="ar-JO" dirty="0"/>
            </a:br>
            <a:br>
              <a:rPr lang="ar-JO" dirty="0"/>
            </a:br>
            <a:br>
              <a:rPr lang="ar-JO" dirty="0">
                <a:solidFill>
                  <a:schemeClr val="accent1">
                    <a:lumMod val="60000"/>
                    <a:lumOff val="40000"/>
                  </a:schemeClr>
                </a:solidFill>
              </a:rPr>
            </a:br>
            <a:r>
              <a:rPr lang="ar-JO" sz="3600" dirty="0">
                <a:solidFill>
                  <a:schemeClr val="accent1">
                    <a:lumMod val="75000"/>
                  </a:schemeClr>
                </a:solidFill>
              </a:rPr>
              <a:t>أصبح منافسين من مزودي المعرفة الرقمية الذين يمكن الوصول إليهم على مدار الساعة </a:t>
            </a:r>
            <a:endParaRPr lang="en-US" sz="3600" dirty="0">
              <a:solidFill>
                <a:schemeClr val="accent1">
                  <a:lumMod val="75000"/>
                </a:schemeClr>
              </a:solidFill>
            </a:endParaRPr>
          </a:p>
        </p:txBody>
      </p:sp>
      <p:sp>
        <p:nvSpPr>
          <p:cNvPr id="3" name="سهم: لأسفل 3">
            <a:extLst>
              <a:ext uri="{FF2B5EF4-FFF2-40B4-BE49-F238E27FC236}">
                <a16:creationId xmlns:a16="http://schemas.microsoft.com/office/drawing/2014/main" id="{5A4B5B2D-BBC7-2F59-1A24-386E48017C05}"/>
              </a:ext>
            </a:extLst>
          </p:cNvPr>
          <p:cNvSpPr/>
          <p:nvPr/>
        </p:nvSpPr>
        <p:spPr>
          <a:xfrm rot="10800000" flipV="1">
            <a:off x="5900026" y="2889073"/>
            <a:ext cx="391948" cy="71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76517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3D14-CF23-F4D3-2C36-970D0254E5D8}"/>
              </a:ext>
            </a:extLst>
          </p:cNvPr>
          <p:cNvSpPr>
            <a:spLocks noGrp="1"/>
          </p:cNvSpPr>
          <p:nvPr>
            <p:ph type="title"/>
          </p:nvPr>
        </p:nvSpPr>
        <p:spPr>
          <a:xfrm>
            <a:off x="838200" y="365125"/>
            <a:ext cx="10515600" cy="4839053"/>
          </a:xfrm>
        </p:spPr>
        <p:txBody>
          <a:bodyPr/>
          <a:lstStyle/>
          <a:p>
            <a:pPr algn="ctr"/>
            <a:r>
              <a:rPr lang="ar-JO" dirty="0">
                <a:solidFill>
                  <a:schemeClr val="accent1">
                    <a:lumMod val="75000"/>
                  </a:schemeClr>
                </a:solidFill>
              </a:rPr>
              <a:t>ستختفي الكثير من الوظائف</a:t>
            </a:r>
            <a:br>
              <a:rPr lang="ar-JO" dirty="0">
                <a:solidFill>
                  <a:schemeClr val="accent1">
                    <a:lumMod val="75000"/>
                  </a:schemeClr>
                </a:solidFill>
              </a:rPr>
            </a:br>
            <a:br>
              <a:rPr lang="ar-JO" dirty="0">
                <a:solidFill>
                  <a:schemeClr val="accent1">
                    <a:lumMod val="75000"/>
                  </a:schemeClr>
                </a:solidFill>
              </a:rPr>
            </a:br>
            <a:r>
              <a:rPr lang="ar-JO" dirty="0">
                <a:solidFill>
                  <a:schemeClr val="accent1">
                    <a:lumMod val="75000"/>
                  </a:schemeClr>
                </a:solidFill>
              </a:rPr>
              <a:t>(كالسياحة ، الاعلام....)</a:t>
            </a:r>
            <a:endParaRPr lang="en-US" dirty="0">
              <a:solidFill>
                <a:schemeClr val="accent1">
                  <a:lumMod val="75000"/>
                </a:schemeClr>
              </a:solidFill>
            </a:endParaRPr>
          </a:p>
        </p:txBody>
      </p:sp>
    </p:spTree>
    <p:extLst>
      <p:ext uri="{BB962C8B-B14F-4D97-AF65-F5344CB8AC3E}">
        <p14:creationId xmlns:p14="http://schemas.microsoft.com/office/powerpoint/2010/main" val="313201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871C-AE1C-A665-E976-18F5B516DB36}"/>
              </a:ext>
            </a:extLst>
          </p:cNvPr>
          <p:cNvSpPr>
            <a:spLocks noGrp="1"/>
          </p:cNvSpPr>
          <p:nvPr>
            <p:ph type="title"/>
          </p:nvPr>
        </p:nvSpPr>
        <p:spPr/>
        <p:txBody>
          <a:bodyPr>
            <a:normAutofit/>
          </a:bodyPr>
          <a:lstStyle/>
          <a:p>
            <a:pPr algn="ctr"/>
            <a:r>
              <a:rPr lang="ar-JO" sz="4000" b="1" dirty="0">
                <a:solidFill>
                  <a:schemeClr val="accent1">
                    <a:lumMod val="75000"/>
                  </a:schemeClr>
                </a:solidFill>
              </a:rPr>
              <a:t>ما العمل؟</a:t>
            </a:r>
            <a:endParaRPr lang="en-US" sz="4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57351D5B-CDCA-BE5C-4E7C-61644FB89E89}"/>
              </a:ext>
            </a:extLst>
          </p:cNvPr>
          <p:cNvSpPr>
            <a:spLocks noGrp="1"/>
          </p:cNvSpPr>
          <p:nvPr>
            <p:ph idx="1"/>
          </p:nvPr>
        </p:nvSpPr>
        <p:spPr>
          <a:xfrm>
            <a:off x="838200" y="1478844"/>
            <a:ext cx="10515600" cy="3951111"/>
          </a:xfrm>
        </p:spPr>
        <p:txBody>
          <a:bodyPr/>
          <a:lstStyle/>
          <a:p>
            <a:pPr algn="r" rtl="1">
              <a:buFont typeface="Wingdings" panose="05000000000000000000" pitchFamily="2" charset="2"/>
              <a:buChar char="Ø"/>
            </a:pPr>
            <a:endParaRPr lang="en-US" dirty="0"/>
          </a:p>
          <a:p>
            <a:pPr marL="0" indent="0" algn="ctr" rtl="1">
              <a:buNone/>
            </a:pPr>
            <a:r>
              <a:rPr lang="ar-JO" sz="3600" b="1" dirty="0">
                <a:solidFill>
                  <a:schemeClr val="accent1">
                    <a:lumMod val="75000"/>
                  </a:schemeClr>
                </a:solidFill>
              </a:rPr>
              <a:t>حركة إصلاح التعليم في الولايات المتحدة </a:t>
            </a:r>
          </a:p>
          <a:p>
            <a:pPr marL="0" indent="0" algn="ctr" rtl="1">
              <a:buNone/>
            </a:pPr>
            <a:endParaRPr lang="ar-JO" dirty="0"/>
          </a:p>
          <a:p>
            <a:pPr marL="0" indent="0" algn="ctr" rtl="1">
              <a:buNone/>
            </a:pPr>
            <a:endParaRPr lang="en-US" dirty="0"/>
          </a:p>
          <a:p>
            <a:pPr algn="ctr" rtl="1">
              <a:buFont typeface="Wingdings" panose="05000000000000000000" pitchFamily="2" charset="2"/>
              <a:buChar char="ü"/>
            </a:pPr>
            <a:r>
              <a:rPr lang="en-US" sz="3600" dirty="0">
                <a:solidFill>
                  <a:schemeClr val="accent1">
                    <a:lumMod val="75000"/>
                  </a:schemeClr>
                </a:solidFill>
              </a:rPr>
              <a:t> ST</a:t>
            </a:r>
          </a:p>
          <a:p>
            <a:pPr algn="ctr" rtl="1">
              <a:buFont typeface="Wingdings" panose="05000000000000000000" pitchFamily="2" charset="2"/>
              <a:buChar char="ü"/>
            </a:pPr>
            <a:r>
              <a:rPr lang="en-US" sz="3600" dirty="0">
                <a:solidFill>
                  <a:schemeClr val="accent1">
                    <a:lumMod val="75000"/>
                  </a:schemeClr>
                </a:solidFill>
              </a:rPr>
              <a:t>STS </a:t>
            </a:r>
          </a:p>
        </p:txBody>
      </p:sp>
      <p:sp>
        <p:nvSpPr>
          <p:cNvPr id="4" name="سهم: لأسفل 3">
            <a:extLst>
              <a:ext uri="{FF2B5EF4-FFF2-40B4-BE49-F238E27FC236}">
                <a16:creationId xmlns:a16="http://schemas.microsoft.com/office/drawing/2014/main" id="{6F5A5152-F11B-5FC0-D3DE-9CCD722BCDD0}"/>
              </a:ext>
            </a:extLst>
          </p:cNvPr>
          <p:cNvSpPr/>
          <p:nvPr/>
        </p:nvSpPr>
        <p:spPr>
          <a:xfrm rot="10800000" flipV="1">
            <a:off x="5998013" y="2747521"/>
            <a:ext cx="195974" cy="541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113478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4ACF-6E9A-164E-3941-5A12B3931A5F}"/>
              </a:ext>
            </a:extLst>
          </p:cNvPr>
          <p:cNvSpPr>
            <a:spLocks noGrp="1"/>
          </p:cNvSpPr>
          <p:nvPr>
            <p:ph type="title"/>
          </p:nvPr>
        </p:nvSpPr>
        <p:spPr>
          <a:xfrm>
            <a:off x="838200" y="914399"/>
            <a:ext cx="10515600" cy="4504267"/>
          </a:xfrm>
        </p:spPr>
        <p:txBody>
          <a:bodyPr>
            <a:normAutofit fontScale="90000"/>
          </a:bodyPr>
          <a:lstStyle/>
          <a:p>
            <a:pPr algn="r" rtl="1"/>
            <a:r>
              <a:rPr lang="ar-JO" sz="4000" dirty="0">
                <a:solidFill>
                  <a:schemeClr val="accent1">
                    <a:lumMod val="75000"/>
                  </a:schemeClr>
                </a:solidFill>
              </a:rPr>
              <a:t>1. البدء بتطوير المناهج والخطط الدراسية ليكون كل خريج مواطن رقمي.</a:t>
            </a:r>
            <a:br>
              <a:rPr lang="ar-JO" sz="4000" dirty="0">
                <a:solidFill>
                  <a:schemeClr val="accent1">
                    <a:lumMod val="75000"/>
                  </a:schemeClr>
                </a:solidFill>
              </a:rPr>
            </a:br>
            <a:br>
              <a:rPr lang="ar-JO" sz="4000" dirty="0">
                <a:solidFill>
                  <a:schemeClr val="accent1">
                    <a:lumMod val="75000"/>
                  </a:schemeClr>
                </a:solidFill>
              </a:rPr>
            </a:br>
            <a:r>
              <a:rPr lang="ar-JO" sz="4000" dirty="0">
                <a:solidFill>
                  <a:schemeClr val="accent1">
                    <a:lumMod val="75000"/>
                  </a:schemeClr>
                </a:solidFill>
              </a:rPr>
              <a:t>2. ثورة في كيفية تعلم الطلبة وكيفية تدريس الاساتذة لمساقاتهم وطريقة عمل كافة مؤسسات التعليم العالي.</a:t>
            </a:r>
            <a:br>
              <a:rPr lang="ar-JO" sz="4000" dirty="0">
                <a:solidFill>
                  <a:schemeClr val="accent1">
                    <a:lumMod val="75000"/>
                  </a:schemeClr>
                </a:solidFill>
              </a:rPr>
            </a:br>
            <a:br>
              <a:rPr lang="ar-JO" sz="4000" dirty="0">
                <a:solidFill>
                  <a:schemeClr val="accent1">
                    <a:lumMod val="75000"/>
                  </a:schemeClr>
                </a:solidFill>
              </a:rPr>
            </a:br>
            <a:r>
              <a:rPr lang="ar-JO" sz="4000" dirty="0">
                <a:solidFill>
                  <a:schemeClr val="accent1">
                    <a:lumMod val="75000"/>
                  </a:schemeClr>
                </a:solidFill>
              </a:rPr>
              <a:t>3. على الجامعات التقليدية إجراء التغيرات التقنية اللازمة مثل توافر الموارد البشرية والتقنية والتدريب التفصيلي والشامل في مجال التكنولوجيا.</a:t>
            </a:r>
            <a:br>
              <a:rPr lang="ar-JO" sz="4000" dirty="0">
                <a:solidFill>
                  <a:schemeClr val="accent1">
                    <a:lumMod val="75000"/>
                  </a:schemeClr>
                </a:solidFill>
              </a:rPr>
            </a:br>
            <a:br>
              <a:rPr lang="en-US" sz="4000" dirty="0">
                <a:solidFill>
                  <a:schemeClr val="accent1">
                    <a:lumMod val="75000"/>
                  </a:schemeClr>
                </a:solidFill>
              </a:rPr>
            </a:br>
            <a:endParaRPr lang="en-US" sz="4000" dirty="0">
              <a:solidFill>
                <a:schemeClr val="accent1">
                  <a:lumMod val="75000"/>
                </a:schemeClr>
              </a:solidFill>
            </a:endParaRPr>
          </a:p>
        </p:txBody>
      </p:sp>
    </p:spTree>
    <p:extLst>
      <p:ext uri="{BB962C8B-B14F-4D97-AF65-F5344CB8AC3E}">
        <p14:creationId xmlns:p14="http://schemas.microsoft.com/office/powerpoint/2010/main" val="346581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E302-270E-3D78-9748-C6DCBD49B214}"/>
              </a:ext>
            </a:extLst>
          </p:cNvPr>
          <p:cNvSpPr>
            <a:spLocks noGrp="1"/>
          </p:cNvSpPr>
          <p:nvPr>
            <p:ph type="title"/>
          </p:nvPr>
        </p:nvSpPr>
        <p:spPr/>
        <p:txBody>
          <a:bodyPr>
            <a:normAutofit/>
          </a:bodyPr>
          <a:lstStyle/>
          <a:p>
            <a:pPr algn="r"/>
            <a:r>
              <a:rPr lang="ar-JO" sz="4000" b="1" dirty="0">
                <a:solidFill>
                  <a:schemeClr val="accent1">
                    <a:lumMod val="75000"/>
                  </a:schemeClr>
                </a:solidFill>
              </a:rPr>
              <a:t>على مستوى الهيئة: </a:t>
            </a:r>
            <a:endParaRPr lang="en-US" sz="4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4ACF2F05-68B2-543C-E388-4305A27E3DDD}"/>
              </a:ext>
            </a:extLst>
          </p:cNvPr>
          <p:cNvSpPr>
            <a:spLocks noGrp="1"/>
          </p:cNvSpPr>
          <p:nvPr>
            <p:ph idx="1"/>
          </p:nvPr>
        </p:nvSpPr>
        <p:spPr>
          <a:xfrm>
            <a:off x="1049866" y="1690687"/>
            <a:ext cx="10303933" cy="3773135"/>
          </a:xfrm>
        </p:spPr>
        <p:txBody>
          <a:bodyPr>
            <a:normAutofit/>
          </a:bodyPr>
          <a:lstStyle/>
          <a:p>
            <a:pPr marL="514350" indent="-514350" algn="r" rtl="1">
              <a:lnSpc>
                <a:spcPct val="100000"/>
              </a:lnSpc>
              <a:buFont typeface="+mj-lt"/>
              <a:buAutoNum type="arabicPeriod"/>
            </a:pPr>
            <a:r>
              <a:rPr lang="ar-JO" sz="3600" dirty="0">
                <a:solidFill>
                  <a:schemeClr val="accent1">
                    <a:lumMod val="75000"/>
                  </a:schemeClr>
                </a:solidFill>
              </a:rPr>
              <a:t>تشجيع اعتماد البرامج الرقمية.</a:t>
            </a:r>
          </a:p>
          <a:p>
            <a:pPr marL="514350" indent="-514350" algn="r" rtl="1">
              <a:lnSpc>
                <a:spcPct val="100000"/>
              </a:lnSpc>
              <a:buFont typeface="+mj-lt"/>
              <a:buAutoNum type="arabicPeriod"/>
            </a:pPr>
            <a:r>
              <a:rPr lang="ar-JO" sz="3600" dirty="0">
                <a:solidFill>
                  <a:schemeClr val="accent1">
                    <a:lumMod val="75000"/>
                  </a:schemeClr>
                </a:solidFill>
              </a:rPr>
              <a:t>تطوير تعليمات اعتماد البرامج الرقمية.</a:t>
            </a:r>
          </a:p>
          <a:p>
            <a:pPr marL="514350" indent="-514350" algn="r" rtl="1">
              <a:lnSpc>
                <a:spcPct val="100000"/>
              </a:lnSpc>
              <a:buFont typeface="+mj-lt"/>
              <a:buAutoNum type="arabicPeriod"/>
            </a:pPr>
            <a:r>
              <a:rPr lang="ar-JO" sz="3600">
                <a:solidFill>
                  <a:schemeClr val="accent1">
                    <a:lumMod val="75000"/>
                  </a:schemeClr>
                </a:solidFill>
              </a:rPr>
              <a:t>إعداد السياسات الخاصة </a:t>
            </a:r>
            <a:r>
              <a:rPr lang="ar-JO" sz="3600" dirty="0">
                <a:solidFill>
                  <a:schemeClr val="accent1">
                    <a:lumMod val="75000"/>
                  </a:schemeClr>
                </a:solidFill>
              </a:rPr>
              <a:t>لإقرارها ضمن منظومة التعليم العالي والتي تضمن الاستفادة القصوى من التحول الرقمي. </a:t>
            </a:r>
            <a:endParaRPr lang="en-US" sz="3600" dirty="0">
              <a:solidFill>
                <a:schemeClr val="accent1">
                  <a:lumMod val="75000"/>
                </a:schemeClr>
              </a:solidFill>
            </a:endParaRPr>
          </a:p>
        </p:txBody>
      </p:sp>
    </p:spTree>
    <p:extLst>
      <p:ext uri="{BB962C8B-B14F-4D97-AF65-F5344CB8AC3E}">
        <p14:creationId xmlns:p14="http://schemas.microsoft.com/office/powerpoint/2010/main" val="30041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C95A-5AFD-B9BD-E604-280B2889DCB6}"/>
              </a:ext>
            </a:extLst>
          </p:cNvPr>
          <p:cNvSpPr>
            <a:spLocks noGrp="1"/>
          </p:cNvSpPr>
          <p:nvPr>
            <p:ph type="title"/>
          </p:nvPr>
        </p:nvSpPr>
        <p:spPr/>
        <p:txBody>
          <a:bodyPr/>
          <a:lstStyle/>
          <a:p>
            <a:pPr algn="r"/>
            <a:r>
              <a:rPr lang="ar-JO" b="1" dirty="0">
                <a:solidFill>
                  <a:schemeClr val="accent1">
                    <a:lumMod val="75000"/>
                  </a:schemeClr>
                </a:solidFill>
              </a:rPr>
              <a:t>استخدام البيانات الرقمية في:</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F1E060A1-D4EE-33BC-AD6F-F9E6F804468E}"/>
              </a:ext>
            </a:extLst>
          </p:cNvPr>
          <p:cNvSpPr>
            <a:spLocks noGrp="1"/>
          </p:cNvSpPr>
          <p:nvPr>
            <p:ph idx="1"/>
          </p:nvPr>
        </p:nvSpPr>
        <p:spPr>
          <a:xfrm>
            <a:off x="838200" y="1524000"/>
            <a:ext cx="10515600" cy="4064001"/>
          </a:xfrm>
        </p:spPr>
        <p:txBody>
          <a:bodyPr>
            <a:normAutofit/>
          </a:bodyPr>
          <a:lstStyle/>
          <a:p>
            <a:pPr algn="just" rtl="1"/>
            <a:r>
              <a:rPr lang="ar-JO" sz="3600" dirty="0">
                <a:solidFill>
                  <a:schemeClr val="accent1">
                    <a:lumMod val="75000"/>
                  </a:schemeClr>
                </a:solidFill>
              </a:rPr>
              <a:t>تحليل نقاط القوة والضعف لدى كل طالب وسرعة التعلم.</a:t>
            </a:r>
          </a:p>
          <a:p>
            <a:pPr algn="just" rtl="1"/>
            <a:r>
              <a:rPr lang="ar-JO" sz="3600" dirty="0">
                <a:solidFill>
                  <a:schemeClr val="accent1">
                    <a:lumMod val="75000"/>
                  </a:schemeClr>
                </a:solidFill>
              </a:rPr>
              <a:t> إنشاء مسارات تعليمية مخصصة وتكييف المحتوى مع الاحتياجات الفردية وتقديم تعليقات مستهدفة لمساعدة الطلبة بالدعم والمساعدة على مدار الساعة مما يمكّن من التعليم بسرعة وبصورة تناسب جدولهم الزمني. </a:t>
            </a:r>
          </a:p>
          <a:p>
            <a:pPr algn="just" rtl="1">
              <a:buFont typeface="Wingdings" panose="05000000000000000000" pitchFamily="2" charset="2"/>
              <a:buChar char="ü"/>
            </a:pPr>
            <a:r>
              <a:rPr lang="ar-JO" sz="3600" u="sng" dirty="0">
                <a:solidFill>
                  <a:schemeClr val="accent1">
                    <a:lumMod val="75000"/>
                  </a:schemeClr>
                </a:solidFill>
              </a:rPr>
              <a:t>من المهم تغيير في البنى العقلية عند </a:t>
            </a:r>
            <a:r>
              <a:rPr lang="ar-JO" sz="3600" u="sng">
                <a:solidFill>
                  <a:schemeClr val="accent1">
                    <a:lumMod val="75000"/>
                  </a:schemeClr>
                </a:solidFill>
              </a:rPr>
              <a:t>كافة عناصر العملية </a:t>
            </a:r>
            <a:r>
              <a:rPr lang="ar-JO" sz="3600" u="sng" dirty="0">
                <a:solidFill>
                  <a:schemeClr val="accent1">
                    <a:lumMod val="75000"/>
                  </a:schemeClr>
                </a:solidFill>
              </a:rPr>
              <a:t>التعليمية والادارية لتقبل هذه التغيير. </a:t>
            </a:r>
            <a:endParaRPr lang="en-US" sz="3600" u="sng" dirty="0">
              <a:solidFill>
                <a:schemeClr val="accent1">
                  <a:lumMod val="75000"/>
                </a:schemeClr>
              </a:solidFill>
            </a:endParaRPr>
          </a:p>
        </p:txBody>
      </p:sp>
    </p:spTree>
    <p:extLst>
      <p:ext uri="{BB962C8B-B14F-4D97-AF65-F5344CB8AC3E}">
        <p14:creationId xmlns:p14="http://schemas.microsoft.com/office/powerpoint/2010/main" val="1874816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248</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تاريخ العلم وفلسفته</vt:lpstr>
      <vt:lpstr>الإختراع والحداثة</vt:lpstr>
      <vt:lpstr>التغير الجوهري في تكوين المعرفة ونشرها الناتجة عن التقدم التكنولوجي للعصر الرقمي للجامعات ودورها الريادي المهيمن   أصبح منافسين من مزودي المعرفة الرقمية الذين يمكن الوصول إليهم على مدار الساعة </vt:lpstr>
      <vt:lpstr>ستختفي الكثير من الوظائف  (كالسياحة ، الاعلام....)</vt:lpstr>
      <vt:lpstr>ما العمل؟</vt:lpstr>
      <vt:lpstr>1. البدء بتطوير المناهج والخطط الدراسية ليكون كل خريج مواطن رقمي.  2. ثورة في كيفية تعلم الطلبة وكيفية تدريس الاساتذة لمساقاتهم وطريقة عمل كافة مؤسسات التعليم العالي.  3. على الجامعات التقليدية إجراء التغيرات التقنية اللازمة مثل توافر الموارد البشرية والتقنية والتدريب التفصيلي والشامل في مجال التكنولوجيا.  </vt:lpstr>
      <vt:lpstr>على مستوى الهيئة: </vt:lpstr>
      <vt:lpstr>استخدام البيانات الرقمية في:</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Sbaih</dc:creator>
  <cp:lastModifiedBy>Dr. Ing. Islam Amro</cp:lastModifiedBy>
  <cp:revision>10</cp:revision>
  <dcterms:created xsi:type="dcterms:W3CDTF">2023-06-18T10:03:26Z</dcterms:created>
  <dcterms:modified xsi:type="dcterms:W3CDTF">2023-06-19T22:50:39Z</dcterms:modified>
</cp:coreProperties>
</file>