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 id="2147483747" r:id="rId2"/>
  </p:sldMasterIdLst>
  <p:notesMasterIdLst>
    <p:notesMasterId r:id="rId25"/>
  </p:notesMasterIdLst>
  <p:handoutMasterIdLst>
    <p:handoutMasterId r:id="rId26"/>
  </p:handoutMasterIdLst>
  <p:sldIdLst>
    <p:sldId id="259" r:id="rId3"/>
    <p:sldId id="262" r:id="rId4"/>
    <p:sldId id="289" r:id="rId5"/>
    <p:sldId id="290" r:id="rId6"/>
    <p:sldId id="268" r:id="rId7"/>
    <p:sldId id="269" r:id="rId8"/>
    <p:sldId id="276" r:id="rId9"/>
    <p:sldId id="275" r:id="rId10"/>
    <p:sldId id="277" r:id="rId11"/>
    <p:sldId id="279" r:id="rId12"/>
    <p:sldId id="293" r:id="rId13"/>
    <p:sldId id="280" r:id="rId14"/>
    <p:sldId id="281" r:id="rId15"/>
    <p:sldId id="282" r:id="rId16"/>
    <p:sldId id="283" r:id="rId17"/>
    <p:sldId id="284" r:id="rId18"/>
    <p:sldId id="285" r:id="rId19"/>
    <p:sldId id="287" r:id="rId20"/>
    <p:sldId id="271" r:id="rId21"/>
    <p:sldId id="272" r:id="rId22"/>
    <p:sldId id="273"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8CA"/>
    <a:srgbClr val="134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94"/>
  </p:normalViewPr>
  <p:slideViewPr>
    <p:cSldViewPr snapToGrid="0" snapToObjects="1">
      <p:cViewPr varScale="1">
        <p:scale>
          <a:sx n="63" d="100"/>
          <a:sy n="63" d="100"/>
        </p:scale>
        <p:origin x="804" y="56"/>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A65ED2-7020-475F-9F2B-636F4F084FD1}" type="doc">
      <dgm:prSet loTypeId="urn:microsoft.com/office/officeart/2005/8/layout/venn2" loCatId="relationship" qsTypeId="urn:microsoft.com/office/officeart/2005/8/quickstyle/simple1" qsCatId="simple" csTypeId="urn:microsoft.com/office/officeart/2005/8/colors/accent1_2" csCatId="accent1"/>
      <dgm:spPr/>
      <dgm:t>
        <a:bodyPr/>
        <a:lstStyle/>
        <a:p>
          <a:endParaRPr lang="en-US"/>
        </a:p>
      </dgm:t>
    </dgm:pt>
    <dgm:pt modelId="{4B44ABD4-958D-4EC5-9800-3B455CED7760}">
      <dgm:prSet/>
      <dgm:spPr/>
      <dgm:t>
        <a:bodyPr/>
        <a:lstStyle/>
        <a:p>
          <a:r>
            <a:rPr lang="ar-SA" b="1"/>
            <a:t>تحويل خدمات الأفراد والمؤسسات والخدمات الحكومية</a:t>
          </a:r>
          <a:endParaRPr lang="en-US" b="1"/>
        </a:p>
      </dgm:t>
    </dgm:pt>
    <dgm:pt modelId="{6557D32D-ADF2-4BC2-8357-BCD5A54070FA}" type="parTrans" cxnId="{0C167D9B-A09F-4FD8-90F7-8A013F70ACE9}">
      <dgm:prSet/>
      <dgm:spPr/>
      <dgm:t>
        <a:bodyPr/>
        <a:lstStyle/>
        <a:p>
          <a:endParaRPr lang="en-US" b="1"/>
        </a:p>
      </dgm:t>
    </dgm:pt>
    <dgm:pt modelId="{03128934-938E-4A51-8FC1-7BA8B265C777}" type="sibTrans" cxnId="{0C167D9B-A09F-4FD8-90F7-8A013F70ACE9}">
      <dgm:prSet/>
      <dgm:spPr/>
      <dgm:t>
        <a:bodyPr/>
        <a:lstStyle/>
        <a:p>
          <a:endParaRPr lang="en-US" b="1"/>
        </a:p>
      </dgm:t>
    </dgm:pt>
    <dgm:pt modelId="{6382CF70-5806-4B81-A10F-FE16203CF2EA}">
      <dgm:prSet/>
      <dgm:spPr/>
      <dgm:t>
        <a:bodyPr/>
        <a:lstStyle/>
        <a:p>
          <a:r>
            <a:rPr lang="ar-SA" b="1"/>
            <a:t>تنمية الثقافة الرقمية والمجتمع الرقمي</a:t>
          </a:r>
          <a:endParaRPr lang="en-US" b="1"/>
        </a:p>
      </dgm:t>
    </dgm:pt>
    <dgm:pt modelId="{AAEFE5DC-B3D4-4D25-804F-B820CABA765B}" type="parTrans" cxnId="{42046EDB-8266-4602-B4C9-DE42DC315CB7}">
      <dgm:prSet/>
      <dgm:spPr/>
      <dgm:t>
        <a:bodyPr/>
        <a:lstStyle/>
        <a:p>
          <a:endParaRPr lang="en-US" b="1"/>
        </a:p>
      </dgm:t>
    </dgm:pt>
    <dgm:pt modelId="{54882030-6E01-4A06-B8BD-0BD802056E84}" type="sibTrans" cxnId="{42046EDB-8266-4602-B4C9-DE42DC315CB7}">
      <dgm:prSet/>
      <dgm:spPr/>
      <dgm:t>
        <a:bodyPr/>
        <a:lstStyle/>
        <a:p>
          <a:endParaRPr lang="en-US" b="1"/>
        </a:p>
      </dgm:t>
    </dgm:pt>
    <dgm:pt modelId="{D029C8E2-EAE2-4486-AE56-5DABFF7D28FE}">
      <dgm:prSet/>
      <dgm:spPr/>
      <dgm:t>
        <a:bodyPr/>
        <a:lstStyle/>
        <a:p>
          <a:r>
            <a:rPr lang="ar-SA" b="1"/>
            <a:t>بناء الأسس اللازمة للتحوّل الرقمي الوطني</a:t>
          </a:r>
          <a:endParaRPr lang="en-US" b="1"/>
        </a:p>
      </dgm:t>
    </dgm:pt>
    <dgm:pt modelId="{D608094F-AE0A-43E9-AA97-5A8A4334FA8E}" type="parTrans" cxnId="{387FED84-26F3-49E2-A1D3-4D6AD49E20C1}">
      <dgm:prSet/>
      <dgm:spPr/>
      <dgm:t>
        <a:bodyPr/>
        <a:lstStyle/>
        <a:p>
          <a:endParaRPr lang="en-US" b="1"/>
        </a:p>
      </dgm:t>
    </dgm:pt>
    <dgm:pt modelId="{E9E34DC4-7D4A-4DD4-B37F-F691A6B27B5B}" type="sibTrans" cxnId="{387FED84-26F3-49E2-A1D3-4D6AD49E20C1}">
      <dgm:prSet/>
      <dgm:spPr/>
      <dgm:t>
        <a:bodyPr/>
        <a:lstStyle/>
        <a:p>
          <a:endParaRPr lang="en-US" b="1"/>
        </a:p>
      </dgm:t>
    </dgm:pt>
    <dgm:pt modelId="{FEFA30E1-313B-411E-8B73-425A9F3EA560}" type="pres">
      <dgm:prSet presAssocID="{ADA65ED2-7020-475F-9F2B-636F4F084FD1}" presName="Name0" presStyleCnt="0">
        <dgm:presLayoutVars>
          <dgm:chMax val="7"/>
          <dgm:resizeHandles val="exact"/>
        </dgm:presLayoutVars>
      </dgm:prSet>
      <dgm:spPr/>
    </dgm:pt>
    <dgm:pt modelId="{44E53B90-0D32-4B74-88A9-5703D150760D}" type="pres">
      <dgm:prSet presAssocID="{ADA65ED2-7020-475F-9F2B-636F4F084FD1}" presName="comp1" presStyleCnt="0"/>
      <dgm:spPr/>
    </dgm:pt>
    <dgm:pt modelId="{C7D653C2-181C-43DA-86BB-B930D5DEB7E5}" type="pres">
      <dgm:prSet presAssocID="{ADA65ED2-7020-475F-9F2B-636F4F084FD1}" presName="circle1" presStyleLbl="node1" presStyleIdx="0" presStyleCnt="3"/>
      <dgm:spPr/>
    </dgm:pt>
    <dgm:pt modelId="{7EB81962-737D-445A-B301-3569E2420BFD}" type="pres">
      <dgm:prSet presAssocID="{ADA65ED2-7020-475F-9F2B-636F4F084FD1}" presName="c1text" presStyleLbl="node1" presStyleIdx="0" presStyleCnt="3">
        <dgm:presLayoutVars>
          <dgm:bulletEnabled val="1"/>
        </dgm:presLayoutVars>
      </dgm:prSet>
      <dgm:spPr/>
    </dgm:pt>
    <dgm:pt modelId="{0C6764E0-88DE-42B1-BBED-67A0D4A0334F}" type="pres">
      <dgm:prSet presAssocID="{ADA65ED2-7020-475F-9F2B-636F4F084FD1}" presName="comp2" presStyleCnt="0"/>
      <dgm:spPr/>
    </dgm:pt>
    <dgm:pt modelId="{1131388D-A0F1-40C2-BBC8-1C4971492219}" type="pres">
      <dgm:prSet presAssocID="{ADA65ED2-7020-475F-9F2B-636F4F084FD1}" presName="circle2" presStyleLbl="node1" presStyleIdx="1" presStyleCnt="3"/>
      <dgm:spPr/>
    </dgm:pt>
    <dgm:pt modelId="{B1126632-BADD-4ED2-B405-2879C2F4CB7A}" type="pres">
      <dgm:prSet presAssocID="{ADA65ED2-7020-475F-9F2B-636F4F084FD1}" presName="c2text" presStyleLbl="node1" presStyleIdx="1" presStyleCnt="3">
        <dgm:presLayoutVars>
          <dgm:bulletEnabled val="1"/>
        </dgm:presLayoutVars>
      </dgm:prSet>
      <dgm:spPr/>
    </dgm:pt>
    <dgm:pt modelId="{FC245A3E-38D7-41CF-84E4-3121448DE795}" type="pres">
      <dgm:prSet presAssocID="{ADA65ED2-7020-475F-9F2B-636F4F084FD1}" presName="comp3" presStyleCnt="0"/>
      <dgm:spPr/>
    </dgm:pt>
    <dgm:pt modelId="{D799EDD1-945D-4F73-A647-A3EFB4C56329}" type="pres">
      <dgm:prSet presAssocID="{ADA65ED2-7020-475F-9F2B-636F4F084FD1}" presName="circle3" presStyleLbl="node1" presStyleIdx="2" presStyleCnt="3"/>
      <dgm:spPr/>
    </dgm:pt>
    <dgm:pt modelId="{1B0C0D5C-F84B-4307-A6A7-02B72F86FAEE}" type="pres">
      <dgm:prSet presAssocID="{ADA65ED2-7020-475F-9F2B-636F4F084FD1}" presName="c3text" presStyleLbl="node1" presStyleIdx="2" presStyleCnt="3">
        <dgm:presLayoutVars>
          <dgm:bulletEnabled val="1"/>
        </dgm:presLayoutVars>
      </dgm:prSet>
      <dgm:spPr/>
    </dgm:pt>
  </dgm:ptLst>
  <dgm:cxnLst>
    <dgm:cxn modelId="{9442DF26-25B5-43D6-8478-EE1647713E36}" type="presOf" srcId="{6382CF70-5806-4B81-A10F-FE16203CF2EA}" destId="{1131388D-A0F1-40C2-BBC8-1C4971492219}" srcOrd="0" destOrd="0" presId="urn:microsoft.com/office/officeart/2005/8/layout/venn2"/>
    <dgm:cxn modelId="{B043F95E-1B48-404C-95EA-F132CD1A40CC}" type="presOf" srcId="{4B44ABD4-958D-4EC5-9800-3B455CED7760}" destId="{C7D653C2-181C-43DA-86BB-B930D5DEB7E5}" srcOrd="0" destOrd="0" presId="urn:microsoft.com/office/officeart/2005/8/layout/venn2"/>
    <dgm:cxn modelId="{3C280C42-AC1F-4D6A-9CD9-0C8CE865EACA}" type="presOf" srcId="{4B44ABD4-958D-4EC5-9800-3B455CED7760}" destId="{7EB81962-737D-445A-B301-3569E2420BFD}" srcOrd="1" destOrd="0" presId="urn:microsoft.com/office/officeart/2005/8/layout/venn2"/>
    <dgm:cxn modelId="{813D8779-A0F9-4801-9F78-AB18F89602B4}" type="presOf" srcId="{ADA65ED2-7020-475F-9F2B-636F4F084FD1}" destId="{FEFA30E1-313B-411E-8B73-425A9F3EA560}" srcOrd="0" destOrd="0" presId="urn:microsoft.com/office/officeart/2005/8/layout/venn2"/>
    <dgm:cxn modelId="{387FED84-26F3-49E2-A1D3-4D6AD49E20C1}" srcId="{ADA65ED2-7020-475F-9F2B-636F4F084FD1}" destId="{D029C8E2-EAE2-4486-AE56-5DABFF7D28FE}" srcOrd="2" destOrd="0" parTransId="{D608094F-AE0A-43E9-AA97-5A8A4334FA8E}" sibTransId="{E9E34DC4-7D4A-4DD4-B37F-F691A6B27B5B}"/>
    <dgm:cxn modelId="{0C167D9B-A09F-4FD8-90F7-8A013F70ACE9}" srcId="{ADA65ED2-7020-475F-9F2B-636F4F084FD1}" destId="{4B44ABD4-958D-4EC5-9800-3B455CED7760}" srcOrd="0" destOrd="0" parTransId="{6557D32D-ADF2-4BC2-8357-BCD5A54070FA}" sibTransId="{03128934-938E-4A51-8FC1-7BA8B265C777}"/>
    <dgm:cxn modelId="{3FC037C9-58D9-42FE-8412-907CAB1ACCA7}" type="presOf" srcId="{D029C8E2-EAE2-4486-AE56-5DABFF7D28FE}" destId="{1B0C0D5C-F84B-4307-A6A7-02B72F86FAEE}" srcOrd="1" destOrd="0" presId="urn:microsoft.com/office/officeart/2005/8/layout/venn2"/>
    <dgm:cxn modelId="{3FD107D8-AE55-47AF-9247-422031E52E0B}" type="presOf" srcId="{D029C8E2-EAE2-4486-AE56-5DABFF7D28FE}" destId="{D799EDD1-945D-4F73-A647-A3EFB4C56329}" srcOrd="0" destOrd="0" presId="urn:microsoft.com/office/officeart/2005/8/layout/venn2"/>
    <dgm:cxn modelId="{42046EDB-8266-4602-B4C9-DE42DC315CB7}" srcId="{ADA65ED2-7020-475F-9F2B-636F4F084FD1}" destId="{6382CF70-5806-4B81-A10F-FE16203CF2EA}" srcOrd="1" destOrd="0" parTransId="{AAEFE5DC-B3D4-4D25-804F-B820CABA765B}" sibTransId="{54882030-6E01-4A06-B8BD-0BD802056E84}"/>
    <dgm:cxn modelId="{0589F1E5-C6FE-4A04-ADA0-7261F71253B6}" type="presOf" srcId="{6382CF70-5806-4B81-A10F-FE16203CF2EA}" destId="{B1126632-BADD-4ED2-B405-2879C2F4CB7A}" srcOrd="1" destOrd="0" presId="urn:microsoft.com/office/officeart/2005/8/layout/venn2"/>
    <dgm:cxn modelId="{14962047-7093-4832-A16A-BDCC2EF2569E}" type="presParOf" srcId="{FEFA30E1-313B-411E-8B73-425A9F3EA560}" destId="{44E53B90-0D32-4B74-88A9-5703D150760D}" srcOrd="0" destOrd="0" presId="urn:microsoft.com/office/officeart/2005/8/layout/venn2"/>
    <dgm:cxn modelId="{79905D85-8C3B-44FD-A75E-66F926A25CEF}" type="presParOf" srcId="{44E53B90-0D32-4B74-88A9-5703D150760D}" destId="{C7D653C2-181C-43DA-86BB-B930D5DEB7E5}" srcOrd="0" destOrd="0" presId="urn:microsoft.com/office/officeart/2005/8/layout/venn2"/>
    <dgm:cxn modelId="{3D9BDA7F-77C7-449D-AFCA-EFA268C11BE2}" type="presParOf" srcId="{44E53B90-0D32-4B74-88A9-5703D150760D}" destId="{7EB81962-737D-445A-B301-3569E2420BFD}" srcOrd="1" destOrd="0" presId="urn:microsoft.com/office/officeart/2005/8/layout/venn2"/>
    <dgm:cxn modelId="{C8A6818A-2C47-4C57-8E5B-FEBA9D6272B6}" type="presParOf" srcId="{FEFA30E1-313B-411E-8B73-425A9F3EA560}" destId="{0C6764E0-88DE-42B1-BBED-67A0D4A0334F}" srcOrd="1" destOrd="0" presId="urn:microsoft.com/office/officeart/2005/8/layout/venn2"/>
    <dgm:cxn modelId="{B9060782-0EA7-4264-9ACA-D3CD9C44C955}" type="presParOf" srcId="{0C6764E0-88DE-42B1-BBED-67A0D4A0334F}" destId="{1131388D-A0F1-40C2-BBC8-1C4971492219}" srcOrd="0" destOrd="0" presId="urn:microsoft.com/office/officeart/2005/8/layout/venn2"/>
    <dgm:cxn modelId="{22785817-609C-429C-90BB-ACE51FDA3A46}" type="presParOf" srcId="{0C6764E0-88DE-42B1-BBED-67A0D4A0334F}" destId="{B1126632-BADD-4ED2-B405-2879C2F4CB7A}" srcOrd="1" destOrd="0" presId="urn:microsoft.com/office/officeart/2005/8/layout/venn2"/>
    <dgm:cxn modelId="{237C0578-B9A5-4D29-845C-E708D356D6A8}" type="presParOf" srcId="{FEFA30E1-313B-411E-8B73-425A9F3EA560}" destId="{FC245A3E-38D7-41CF-84E4-3121448DE795}" srcOrd="2" destOrd="0" presId="urn:microsoft.com/office/officeart/2005/8/layout/venn2"/>
    <dgm:cxn modelId="{0F5A52CB-597B-4A92-8DF8-184AF03A7C2C}" type="presParOf" srcId="{FC245A3E-38D7-41CF-84E4-3121448DE795}" destId="{D799EDD1-945D-4F73-A647-A3EFB4C56329}" srcOrd="0" destOrd="0" presId="urn:microsoft.com/office/officeart/2005/8/layout/venn2"/>
    <dgm:cxn modelId="{6467262C-27BB-4DB0-B878-3EBD442B5244}" type="presParOf" srcId="{FC245A3E-38D7-41CF-84E4-3121448DE795}" destId="{1B0C0D5C-F84B-4307-A6A7-02B72F86FAE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16A525-F57E-46F9-AB9F-EFABBED63323}" type="doc">
      <dgm:prSet loTypeId="urn:microsoft.com/office/officeart/2005/8/layout/chart3" loCatId="cycle" qsTypeId="urn:microsoft.com/office/officeart/2005/8/quickstyle/simple1" qsCatId="simple" csTypeId="urn:microsoft.com/office/officeart/2005/8/colors/colorful1#1" csCatId="colorful" phldr="1"/>
      <dgm:spPr/>
    </dgm:pt>
    <dgm:pt modelId="{72D6C8DD-75E1-4489-88EE-8F37E88206D1}">
      <dgm:prSet phldrT="[Text]" custT="1"/>
      <dgm:spPr>
        <a:xfrm>
          <a:off x="1459039" y="132487"/>
          <a:ext cx="1648739" cy="1648739"/>
        </a:xfrm>
        <a:prstGeom prst="pie">
          <a:avLst>
            <a:gd name="adj1" fmla="val 16200000"/>
            <a:gd name="adj2" fmla="val 180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Font typeface="+mj-lt"/>
            <a:buNone/>
          </a:pPr>
          <a:r>
            <a:rPr lang="ar-SA" sz="1600" b="1" dirty="0">
              <a:solidFill>
                <a:sysClr val="window" lastClr="FFFFFF"/>
              </a:solidFill>
              <a:latin typeface="Calibri"/>
              <a:ea typeface="+mn-ea"/>
              <a:cs typeface="Arial" panose="020B0604020202020204" pitchFamily="34" charset="0"/>
            </a:rPr>
            <a:t>تحويل خدمات الأفراد والمؤسسات والخدمات الحكومية</a:t>
          </a:r>
          <a:endParaRPr lang="en-US" sz="1600" dirty="0">
            <a:solidFill>
              <a:sysClr val="window" lastClr="FFFFFF"/>
            </a:solidFill>
            <a:latin typeface="Calibri"/>
            <a:ea typeface="+mn-ea"/>
            <a:cs typeface="+mn-cs"/>
          </a:endParaRPr>
        </a:p>
      </dgm:t>
    </dgm:pt>
    <dgm:pt modelId="{2EB03DD2-C7F8-40CC-ACC4-3CE8C4CF338E}" type="parTrans" cxnId="{01F28FBF-18D5-47AA-AB02-27CC4FD73DB2}">
      <dgm:prSet/>
      <dgm:spPr/>
      <dgm:t>
        <a:bodyPr/>
        <a:lstStyle/>
        <a:p>
          <a:pPr algn="ctr"/>
          <a:endParaRPr lang="en-US" sz="1600"/>
        </a:p>
      </dgm:t>
    </dgm:pt>
    <dgm:pt modelId="{AADB5337-8A92-4A10-AE59-FCBEB8468F6A}" type="sibTrans" cxnId="{01F28FBF-18D5-47AA-AB02-27CC4FD73DB2}">
      <dgm:prSet/>
      <dgm:spPr/>
      <dgm:t>
        <a:bodyPr/>
        <a:lstStyle/>
        <a:p>
          <a:pPr algn="ctr"/>
          <a:endParaRPr lang="en-US" sz="1600"/>
        </a:p>
      </dgm:t>
    </dgm:pt>
    <dgm:pt modelId="{7029A189-618B-4820-B714-E25638A8EC7B}">
      <dgm:prSet phldrT="[Text]" custT="1"/>
      <dgm:spPr>
        <a:xfrm>
          <a:off x="1374051" y="181557"/>
          <a:ext cx="1648739" cy="1648739"/>
        </a:xfrm>
        <a:prstGeom prst="pie">
          <a:avLst>
            <a:gd name="adj1" fmla="val 1800000"/>
            <a:gd name="adj2" fmla="val 900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Font typeface="+mj-lt"/>
            <a:buNone/>
          </a:pPr>
          <a:r>
            <a:rPr lang="ar-SA" sz="1600" b="1">
              <a:solidFill>
                <a:sysClr val="window" lastClr="FFFFFF"/>
              </a:solidFill>
              <a:latin typeface="Calibri"/>
              <a:ea typeface="+mn-ea"/>
              <a:cs typeface="Arial" panose="020B0604020202020204" pitchFamily="34" charset="0"/>
            </a:rPr>
            <a:t>تنمية الثقافة الرقمية والمجتمع الرقمي</a:t>
          </a:r>
          <a:endParaRPr lang="en-US" sz="1600">
            <a:solidFill>
              <a:sysClr val="window" lastClr="FFFFFF"/>
            </a:solidFill>
            <a:latin typeface="Calibri"/>
            <a:ea typeface="+mn-ea"/>
            <a:cs typeface="+mn-cs"/>
          </a:endParaRPr>
        </a:p>
      </dgm:t>
    </dgm:pt>
    <dgm:pt modelId="{1F36121A-31B9-4796-82B4-E79FC122D176}" type="parTrans" cxnId="{2B2F075F-4314-40BF-87B9-6F8499444260}">
      <dgm:prSet/>
      <dgm:spPr/>
      <dgm:t>
        <a:bodyPr/>
        <a:lstStyle/>
        <a:p>
          <a:pPr algn="ctr"/>
          <a:endParaRPr lang="en-US" sz="1600"/>
        </a:p>
      </dgm:t>
    </dgm:pt>
    <dgm:pt modelId="{F42E084E-1111-4601-AE5A-E62CBE90A57E}" type="sibTrans" cxnId="{2B2F075F-4314-40BF-87B9-6F8499444260}">
      <dgm:prSet/>
      <dgm:spPr/>
      <dgm:t>
        <a:bodyPr/>
        <a:lstStyle/>
        <a:p>
          <a:pPr algn="ctr"/>
          <a:endParaRPr lang="en-US" sz="1600"/>
        </a:p>
      </dgm:t>
    </dgm:pt>
    <dgm:pt modelId="{3695E420-0D56-4A4D-B7FA-28F596ECA8B8}">
      <dgm:prSet phldrT="[Text]" custT="1"/>
      <dgm:spPr>
        <a:xfrm>
          <a:off x="1374051" y="181557"/>
          <a:ext cx="1648739" cy="1648739"/>
        </a:xfrm>
        <a:prstGeom prst="pie">
          <a:avLst>
            <a:gd name="adj1" fmla="val 9000000"/>
            <a:gd name="adj2" fmla="val 1620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Font typeface="+mj-lt"/>
            <a:buNone/>
          </a:pPr>
          <a:r>
            <a:rPr lang="ar-SA" sz="1600" b="1" dirty="0">
              <a:solidFill>
                <a:sysClr val="window" lastClr="FFFFFF"/>
              </a:solidFill>
              <a:latin typeface="Calibri"/>
              <a:ea typeface="+mn-ea"/>
              <a:cs typeface="Arial" panose="020B0604020202020204" pitchFamily="34" charset="0"/>
            </a:rPr>
            <a:t>بناء الأسس اللازمة للتحوّل الرقمي الوطني</a:t>
          </a:r>
          <a:endParaRPr lang="en-US" sz="1600" dirty="0">
            <a:solidFill>
              <a:sysClr val="window" lastClr="FFFFFF"/>
            </a:solidFill>
            <a:latin typeface="Calibri"/>
            <a:ea typeface="+mn-ea"/>
            <a:cs typeface="+mn-cs"/>
          </a:endParaRPr>
        </a:p>
      </dgm:t>
    </dgm:pt>
    <dgm:pt modelId="{F85D0659-EAF7-4CF8-9D7A-6CA987E6CEE8}" type="parTrans" cxnId="{863B24FB-7FC7-41E2-9C01-FA4E0C74D36A}">
      <dgm:prSet/>
      <dgm:spPr/>
      <dgm:t>
        <a:bodyPr/>
        <a:lstStyle/>
        <a:p>
          <a:pPr algn="ctr"/>
          <a:endParaRPr lang="en-US" sz="1600"/>
        </a:p>
      </dgm:t>
    </dgm:pt>
    <dgm:pt modelId="{1083F0F1-89C8-41AA-80B9-74B885A66D0B}" type="sibTrans" cxnId="{863B24FB-7FC7-41E2-9C01-FA4E0C74D36A}">
      <dgm:prSet/>
      <dgm:spPr/>
      <dgm:t>
        <a:bodyPr/>
        <a:lstStyle/>
        <a:p>
          <a:pPr algn="ctr"/>
          <a:endParaRPr lang="en-US" sz="1600"/>
        </a:p>
      </dgm:t>
    </dgm:pt>
    <dgm:pt modelId="{BA54BBC5-2A36-4207-9E48-A25B85625426}" type="pres">
      <dgm:prSet presAssocID="{A216A525-F57E-46F9-AB9F-EFABBED63323}" presName="compositeShape" presStyleCnt="0">
        <dgm:presLayoutVars>
          <dgm:chMax val="7"/>
          <dgm:dir/>
          <dgm:resizeHandles val="exact"/>
        </dgm:presLayoutVars>
      </dgm:prSet>
      <dgm:spPr/>
    </dgm:pt>
    <dgm:pt modelId="{AF3C4710-473B-4704-9602-FC4C4208C507}" type="pres">
      <dgm:prSet presAssocID="{A216A525-F57E-46F9-AB9F-EFABBED63323}" presName="wedge1" presStyleLbl="node1" presStyleIdx="0" presStyleCnt="3"/>
      <dgm:spPr/>
    </dgm:pt>
    <dgm:pt modelId="{F01B6F4A-FA58-493D-B266-E4AA80342E22}" type="pres">
      <dgm:prSet presAssocID="{A216A525-F57E-46F9-AB9F-EFABBED63323}" presName="wedge1Tx" presStyleLbl="node1" presStyleIdx="0" presStyleCnt="3">
        <dgm:presLayoutVars>
          <dgm:chMax val="0"/>
          <dgm:chPref val="0"/>
          <dgm:bulletEnabled val="1"/>
        </dgm:presLayoutVars>
      </dgm:prSet>
      <dgm:spPr/>
    </dgm:pt>
    <dgm:pt modelId="{5B4DBF54-F54B-4EA6-82BC-36782F35249F}" type="pres">
      <dgm:prSet presAssocID="{A216A525-F57E-46F9-AB9F-EFABBED63323}" presName="wedge2" presStyleLbl="node1" presStyleIdx="1" presStyleCnt="3"/>
      <dgm:spPr/>
    </dgm:pt>
    <dgm:pt modelId="{064369A5-E79F-4A32-A5E7-433BD1169126}" type="pres">
      <dgm:prSet presAssocID="{A216A525-F57E-46F9-AB9F-EFABBED63323}" presName="wedge2Tx" presStyleLbl="node1" presStyleIdx="1" presStyleCnt="3">
        <dgm:presLayoutVars>
          <dgm:chMax val="0"/>
          <dgm:chPref val="0"/>
          <dgm:bulletEnabled val="1"/>
        </dgm:presLayoutVars>
      </dgm:prSet>
      <dgm:spPr/>
    </dgm:pt>
    <dgm:pt modelId="{605E0076-CE9E-4A51-AED8-246648C831E2}" type="pres">
      <dgm:prSet presAssocID="{A216A525-F57E-46F9-AB9F-EFABBED63323}" presName="wedge3" presStyleLbl="node1" presStyleIdx="2" presStyleCnt="3"/>
      <dgm:spPr/>
    </dgm:pt>
    <dgm:pt modelId="{FED84BD1-AFFD-4EAA-A33B-F408FFB84D73}" type="pres">
      <dgm:prSet presAssocID="{A216A525-F57E-46F9-AB9F-EFABBED63323}" presName="wedge3Tx" presStyleLbl="node1" presStyleIdx="2" presStyleCnt="3">
        <dgm:presLayoutVars>
          <dgm:chMax val="0"/>
          <dgm:chPref val="0"/>
          <dgm:bulletEnabled val="1"/>
        </dgm:presLayoutVars>
      </dgm:prSet>
      <dgm:spPr/>
    </dgm:pt>
  </dgm:ptLst>
  <dgm:cxnLst>
    <dgm:cxn modelId="{2B2F075F-4314-40BF-87B9-6F8499444260}" srcId="{A216A525-F57E-46F9-AB9F-EFABBED63323}" destId="{7029A189-618B-4820-B714-E25638A8EC7B}" srcOrd="1" destOrd="0" parTransId="{1F36121A-31B9-4796-82B4-E79FC122D176}" sibTransId="{F42E084E-1111-4601-AE5A-E62CBE90A57E}"/>
    <dgm:cxn modelId="{E086B865-84C7-4BB1-B56A-A3D1BB12EAF8}" type="presOf" srcId="{72D6C8DD-75E1-4489-88EE-8F37E88206D1}" destId="{AF3C4710-473B-4704-9602-FC4C4208C507}" srcOrd="0" destOrd="0" presId="urn:microsoft.com/office/officeart/2005/8/layout/chart3"/>
    <dgm:cxn modelId="{E8492C70-9209-4BF5-ABF1-8BF17ABC75A0}" type="presOf" srcId="{7029A189-618B-4820-B714-E25638A8EC7B}" destId="{064369A5-E79F-4A32-A5E7-433BD1169126}" srcOrd="1" destOrd="0" presId="urn:microsoft.com/office/officeart/2005/8/layout/chart3"/>
    <dgm:cxn modelId="{06B18151-877C-4ECA-848F-AEED2909E997}" type="presOf" srcId="{A216A525-F57E-46F9-AB9F-EFABBED63323}" destId="{BA54BBC5-2A36-4207-9E48-A25B85625426}" srcOrd="0" destOrd="0" presId="urn:microsoft.com/office/officeart/2005/8/layout/chart3"/>
    <dgm:cxn modelId="{BCFE428A-142B-497B-8C69-709DD110A380}" type="presOf" srcId="{3695E420-0D56-4A4D-B7FA-28F596ECA8B8}" destId="{605E0076-CE9E-4A51-AED8-246648C831E2}" srcOrd="0" destOrd="0" presId="urn:microsoft.com/office/officeart/2005/8/layout/chart3"/>
    <dgm:cxn modelId="{D6915299-C37D-48A2-A081-AC70CCA798E5}" type="presOf" srcId="{7029A189-618B-4820-B714-E25638A8EC7B}" destId="{5B4DBF54-F54B-4EA6-82BC-36782F35249F}" srcOrd="0" destOrd="0" presId="urn:microsoft.com/office/officeart/2005/8/layout/chart3"/>
    <dgm:cxn modelId="{C6805E9C-509A-456E-A57E-74542D1DFF11}" type="presOf" srcId="{72D6C8DD-75E1-4489-88EE-8F37E88206D1}" destId="{F01B6F4A-FA58-493D-B266-E4AA80342E22}" srcOrd="1" destOrd="0" presId="urn:microsoft.com/office/officeart/2005/8/layout/chart3"/>
    <dgm:cxn modelId="{01F28FBF-18D5-47AA-AB02-27CC4FD73DB2}" srcId="{A216A525-F57E-46F9-AB9F-EFABBED63323}" destId="{72D6C8DD-75E1-4489-88EE-8F37E88206D1}" srcOrd="0" destOrd="0" parTransId="{2EB03DD2-C7F8-40CC-ACC4-3CE8C4CF338E}" sibTransId="{AADB5337-8A92-4A10-AE59-FCBEB8468F6A}"/>
    <dgm:cxn modelId="{659E0BDD-4691-4E42-A990-C16151B1CCB3}" type="presOf" srcId="{3695E420-0D56-4A4D-B7FA-28F596ECA8B8}" destId="{FED84BD1-AFFD-4EAA-A33B-F408FFB84D73}" srcOrd="1" destOrd="0" presId="urn:microsoft.com/office/officeart/2005/8/layout/chart3"/>
    <dgm:cxn modelId="{863B24FB-7FC7-41E2-9C01-FA4E0C74D36A}" srcId="{A216A525-F57E-46F9-AB9F-EFABBED63323}" destId="{3695E420-0D56-4A4D-B7FA-28F596ECA8B8}" srcOrd="2" destOrd="0" parTransId="{F85D0659-EAF7-4CF8-9D7A-6CA987E6CEE8}" sibTransId="{1083F0F1-89C8-41AA-80B9-74B885A66D0B}"/>
    <dgm:cxn modelId="{7AE76E48-2EDB-4C15-AE2A-E9D50CC119F9}" type="presParOf" srcId="{BA54BBC5-2A36-4207-9E48-A25B85625426}" destId="{AF3C4710-473B-4704-9602-FC4C4208C507}" srcOrd="0" destOrd="0" presId="urn:microsoft.com/office/officeart/2005/8/layout/chart3"/>
    <dgm:cxn modelId="{7AAB1EC5-2DC3-4BBB-9D4A-458E8524560D}" type="presParOf" srcId="{BA54BBC5-2A36-4207-9E48-A25B85625426}" destId="{F01B6F4A-FA58-493D-B266-E4AA80342E22}" srcOrd="1" destOrd="0" presId="urn:microsoft.com/office/officeart/2005/8/layout/chart3"/>
    <dgm:cxn modelId="{91A4FC36-00A7-446D-8E6D-75D45B30821B}" type="presParOf" srcId="{BA54BBC5-2A36-4207-9E48-A25B85625426}" destId="{5B4DBF54-F54B-4EA6-82BC-36782F35249F}" srcOrd="2" destOrd="0" presId="urn:microsoft.com/office/officeart/2005/8/layout/chart3"/>
    <dgm:cxn modelId="{3DC0DA96-B1D9-4EFB-8DFF-A71046B97AA5}" type="presParOf" srcId="{BA54BBC5-2A36-4207-9E48-A25B85625426}" destId="{064369A5-E79F-4A32-A5E7-433BD1169126}" srcOrd="3" destOrd="0" presId="urn:microsoft.com/office/officeart/2005/8/layout/chart3"/>
    <dgm:cxn modelId="{A6912D63-A3CC-46F8-8ED0-BF835DAEC46B}" type="presParOf" srcId="{BA54BBC5-2A36-4207-9E48-A25B85625426}" destId="{605E0076-CE9E-4A51-AED8-246648C831E2}" srcOrd="4" destOrd="0" presId="urn:microsoft.com/office/officeart/2005/8/layout/chart3"/>
    <dgm:cxn modelId="{8295F82B-B9B0-45A7-B6FA-ECE5B0C51563}" type="presParOf" srcId="{BA54BBC5-2A36-4207-9E48-A25B85625426}" destId="{FED84BD1-AFFD-4EAA-A33B-F408FFB84D7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784B62-828F-4C66-BD2F-4FF19620A6D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2889789-015D-490A-9DEA-2BFBB694EF32}">
      <dgm:prSet phldrT="[Text]"/>
      <dgm:spPr/>
      <dgm:t>
        <a:bodyPr/>
        <a:lstStyle/>
        <a:p>
          <a:r>
            <a:rPr lang="ar-SA" b="1" i="0" u="none"/>
            <a:t>سرية وأمن المعلومات</a:t>
          </a:r>
          <a:endParaRPr lang="en-US" dirty="0"/>
        </a:p>
      </dgm:t>
    </dgm:pt>
    <dgm:pt modelId="{705FBDDE-1104-495C-8614-11FA3A6C1A15}" type="parTrans" cxnId="{F59BCF02-0D6C-4409-898C-6E02563267B7}">
      <dgm:prSet/>
      <dgm:spPr/>
      <dgm:t>
        <a:bodyPr/>
        <a:lstStyle/>
        <a:p>
          <a:endParaRPr lang="en-US"/>
        </a:p>
      </dgm:t>
    </dgm:pt>
    <dgm:pt modelId="{1177E193-C3A3-4538-8BCB-A92A9CDDBA8A}" type="sibTrans" cxnId="{F59BCF02-0D6C-4409-898C-6E02563267B7}">
      <dgm:prSet/>
      <dgm:spPr/>
      <dgm:t>
        <a:bodyPr/>
        <a:lstStyle/>
        <a:p>
          <a:endParaRPr lang="en-US"/>
        </a:p>
      </dgm:t>
    </dgm:pt>
    <dgm:pt modelId="{BD82CE10-6442-429E-8BC9-DA9F1B365B92}">
      <dgm:prSet/>
      <dgm:spPr/>
      <dgm:t>
        <a:bodyPr/>
        <a:lstStyle/>
        <a:p>
          <a:r>
            <a:rPr lang="ar-SA" b="1" i="0" u="none" dirty="0"/>
            <a:t>خصوصية البيانات</a:t>
          </a:r>
          <a:endParaRPr lang="en-US" dirty="0"/>
        </a:p>
      </dgm:t>
    </dgm:pt>
    <dgm:pt modelId="{316339D1-A168-4844-8ED6-390C6DC34C6D}" type="parTrans" cxnId="{9142A05D-9156-4DA2-9AF0-DE361A1F709D}">
      <dgm:prSet/>
      <dgm:spPr/>
      <dgm:t>
        <a:bodyPr/>
        <a:lstStyle/>
        <a:p>
          <a:endParaRPr lang="en-US"/>
        </a:p>
      </dgm:t>
    </dgm:pt>
    <dgm:pt modelId="{BCA10A68-3FFB-4BF3-A353-C5F5A2041898}" type="sibTrans" cxnId="{9142A05D-9156-4DA2-9AF0-DE361A1F709D}">
      <dgm:prSet/>
      <dgm:spPr/>
      <dgm:t>
        <a:bodyPr/>
        <a:lstStyle/>
        <a:p>
          <a:endParaRPr lang="en-US"/>
        </a:p>
      </dgm:t>
    </dgm:pt>
    <dgm:pt modelId="{FA9E591C-9EAD-4711-AFD0-BFD45535314E}">
      <dgm:prSet/>
      <dgm:spPr/>
      <dgm:t>
        <a:bodyPr/>
        <a:lstStyle/>
        <a:p>
          <a:r>
            <a:rPr lang="ar-SA" b="1" i="0" u="none" dirty="0"/>
            <a:t>الهجمات الالكترونية</a:t>
          </a:r>
          <a:endParaRPr lang="en-US" dirty="0"/>
        </a:p>
      </dgm:t>
    </dgm:pt>
    <dgm:pt modelId="{6A8D5F86-E807-471C-8AB0-A8B5E5856A19}" type="parTrans" cxnId="{E9C8E670-22C0-4A0C-8DA0-CBEBC423B064}">
      <dgm:prSet/>
      <dgm:spPr/>
      <dgm:t>
        <a:bodyPr/>
        <a:lstStyle/>
        <a:p>
          <a:endParaRPr lang="en-US"/>
        </a:p>
      </dgm:t>
    </dgm:pt>
    <dgm:pt modelId="{C0D48C09-7175-4744-90AE-0533EDFB5743}" type="sibTrans" cxnId="{E9C8E670-22C0-4A0C-8DA0-CBEBC423B064}">
      <dgm:prSet/>
      <dgm:spPr/>
      <dgm:t>
        <a:bodyPr/>
        <a:lstStyle/>
        <a:p>
          <a:endParaRPr lang="en-US"/>
        </a:p>
      </dgm:t>
    </dgm:pt>
    <dgm:pt modelId="{B3D2F5FF-D634-43E3-8264-7F6DE83D763D}">
      <dgm:prSet/>
      <dgm:spPr/>
      <dgm:t>
        <a:bodyPr/>
        <a:lstStyle/>
        <a:p>
          <a:r>
            <a:rPr lang="ar-SA" b="1" i="0" u="none" dirty="0"/>
            <a:t>فقدان فرص العمل</a:t>
          </a:r>
          <a:endParaRPr lang="en-US" dirty="0"/>
        </a:p>
      </dgm:t>
    </dgm:pt>
    <dgm:pt modelId="{215607DF-12F8-4E44-8285-E93F0B7FD07E}" type="parTrans" cxnId="{20673C86-2BA0-44B0-B23D-2029F3221217}">
      <dgm:prSet/>
      <dgm:spPr/>
      <dgm:t>
        <a:bodyPr/>
        <a:lstStyle/>
        <a:p>
          <a:endParaRPr lang="en-US"/>
        </a:p>
      </dgm:t>
    </dgm:pt>
    <dgm:pt modelId="{94B2F54B-0FBD-4790-A266-3F7EC0B810B0}" type="sibTrans" cxnId="{20673C86-2BA0-44B0-B23D-2029F3221217}">
      <dgm:prSet/>
      <dgm:spPr/>
      <dgm:t>
        <a:bodyPr/>
        <a:lstStyle/>
        <a:p>
          <a:endParaRPr lang="en-US"/>
        </a:p>
      </dgm:t>
    </dgm:pt>
    <dgm:pt modelId="{60F5D014-C782-409B-BADF-1228C2914C90}">
      <dgm:prSet/>
      <dgm:spPr/>
      <dgm:t>
        <a:bodyPr/>
        <a:lstStyle/>
        <a:p>
          <a:r>
            <a:rPr lang="ar-SA" b="1" i="0" u="none" dirty="0"/>
            <a:t>فجوات في المهارات</a:t>
          </a:r>
          <a:endParaRPr lang="en-US" dirty="0"/>
        </a:p>
      </dgm:t>
    </dgm:pt>
    <dgm:pt modelId="{CADC8F21-AA27-4185-9104-5CDF0B020C28}" type="parTrans" cxnId="{82C08C3F-A890-4773-AA9F-846DD1C6A249}">
      <dgm:prSet/>
      <dgm:spPr/>
      <dgm:t>
        <a:bodyPr/>
        <a:lstStyle/>
        <a:p>
          <a:endParaRPr lang="en-US"/>
        </a:p>
      </dgm:t>
    </dgm:pt>
    <dgm:pt modelId="{39E532C4-6F54-4BE0-A96C-E3D441ABFA71}" type="sibTrans" cxnId="{82C08C3F-A890-4773-AA9F-846DD1C6A249}">
      <dgm:prSet/>
      <dgm:spPr/>
      <dgm:t>
        <a:bodyPr/>
        <a:lstStyle/>
        <a:p>
          <a:endParaRPr lang="en-US"/>
        </a:p>
      </dgm:t>
    </dgm:pt>
    <dgm:pt modelId="{D9DA4B5C-45DD-4ED3-BE08-5A0DA3CA0691}">
      <dgm:prSet/>
      <dgm:spPr/>
      <dgm:t>
        <a:bodyPr/>
        <a:lstStyle/>
        <a:p>
          <a:r>
            <a:rPr lang="ar-SA" b="1" i="0" u="none" dirty="0"/>
            <a:t>آثار اجتماعية محددة</a:t>
          </a:r>
          <a:endParaRPr lang="en-US" dirty="0"/>
        </a:p>
      </dgm:t>
    </dgm:pt>
    <dgm:pt modelId="{998C975E-B5DC-4362-AB5C-83E700F33657}" type="parTrans" cxnId="{94B34DD8-6A55-4EB0-B777-8BC6606F1098}">
      <dgm:prSet/>
      <dgm:spPr/>
      <dgm:t>
        <a:bodyPr/>
        <a:lstStyle/>
        <a:p>
          <a:endParaRPr lang="en-US"/>
        </a:p>
      </dgm:t>
    </dgm:pt>
    <dgm:pt modelId="{3E6222C4-42FA-4B25-991E-00483D0B4936}" type="sibTrans" cxnId="{94B34DD8-6A55-4EB0-B777-8BC6606F1098}">
      <dgm:prSet/>
      <dgm:spPr/>
      <dgm:t>
        <a:bodyPr/>
        <a:lstStyle/>
        <a:p>
          <a:endParaRPr lang="en-US"/>
        </a:p>
      </dgm:t>
    </dgm:pt>
    <dgm:pt modelId="{9D114406-8D67-4F13-A0C8-A1223DD9CC6B}">
      <dgm:prSet/>
      <dgm:spPr/>
      <dgm:t>
        <a:bodyPr/>
        <a:lstStyle/>
        <a:p>
          <a:r>
            <a:rPr lang="ar-SA" b="1" i="0" u="none" dirty="0"/>
            <a:t>توقف الخدمات</a:t>
          </a:r>
          <a:endParaRPr lang="en-US" dirty="0"/>
        </a:p>
      </dgm:t>
    </dgm:pt>
    <dgm:pt modelId="{16BD03B9-83E3-43F8-B520-14750DB6E17A}" type="parTrans" cxnId="{C9A8FF46-A5F9-4DC1-9AC4-8D1DE91AC1AE}">
      <dgm:prSet/>
      <dgm:spPr/>
      <dgm:t>
        <a:bodyPr/>
        <a:lstStyle/>
        <a:p>
          <a:endParaRPr lang="en-US"/>
        </a:p>
      </dgm:t>
    </dgm:pt>
    <dgm:pt modelId="{34A97B20-AF8E-4EE2-9DE4-6FC6C6E69444}" type="sibTrans" cxnId="{C9A8FF46-A5F9-4DC1-9AC4-8D1DE91AC1AE}">
      <dgm:prSet/>
      <dgm:spPr/>
      <dgm:t>
        <a:bodyPr/>
        <a:lstStyle/>
        <a:p>
          <a:endParaRPr lang="en-US"/>
        </a:p>
      </dgm:t>
    </dgm:pt>
    <dgm:pt modelId="{332F6C1E-6EA1-41A2-A946-A6F901A3D18F}" type="pres">
      <dgm:prSet presAssocID="{A0784B62-828F-4C66-BD2F-4FF19620A6DA}" presName="cycle" presStyleCnt="0">
        <dgm:presLayoutVars>
          <dgm:dir/>
          <dgm:resizeHandles val="exact"/>
        </dgm:presLayoutVars>
      </dgm:prSet>
      <dgm:spPr/>
    </dgm:pt>
    <dgm:pt modelId="{76C30330-6A73-471B-A919-0ADD50638341}" type="pres">
      <dgm:prSet presAssocID="{22889789-015D-490A-9DEA-2BFBB694EF32}" presName="node" presStyleLbl="node1" presStyleIdx="0" presStyleCnt="7">
        <dgm:presLayoutVars>
          <dgm:bulletEnabled val="1"/>
        </dgm:presLayoutVars>
      </dgm:prSet>
      <dgm:spPr/>
    </dgm:pt>
    <dgm:pt modelId="{6C6DF9DE-2E49-40EE-9788-1F1EA8443EF7}" type="pres">
      <dgm:prSet presAssocID="{22889789-015D-490A-9DEA-2BFBB694EF32}" presName="spNode" presStyleCnt="0"/>
      <dgm:spPr/>
    </dgm:pt>
    <dgm:pt modelId="{47566A12-C16C-4414-A333-A6D954A51A0A}" type="pres">
      <dgm:prSet presAssocID="{1177E193-C3A3-4538-8BCB-A92A9CDDBA8A}" presName="sibTrans" presStyleLbl="sibTrans1D1" presStyleIdx="0" presStyleCnt="7"/>
      <dgm:spPr/>
    </dgm:pt>
    <dgm:pt modelId="{C35FEF84-9179-40AE-B7C7-3A7FADC6842C}" type="pres">
      <dgm:prSet presAssocID="{BD82CE10-6442-429E-8BC9-DA9F1B365B92}" presName="node" presStyleLbl="node1" presStyleIdx="1" presStyleCnt="7">
        <dgm:presLayoutVars>
          <dgm:bulletEnabled val="1"/>
        </dgm:presLayoutVars>
      </dgm:prSet>
      <dgm:spPr/>
    </dgm:pt>
    <dgm:pt modelId="{E20541DF-6BCA-4312-9FD3-A1DE7382B542}" type="pres">
      <dgm:prSet presAssocID="{BD82CE10-6442-429E-8BC9-DA9F1B365B92}" presName="spNode" presStyleCnt="0"/>
      <dgm:spPr/>
    </dgm:pt>
    <dgm:pt modelId="{96551A90-445B-4782-9BCE-4D4CC50357F3}" type="pres">
      <dgm:prSet presAssocID="{BCA10A68-3FFB-4BF3-A353-C5F5A2041898}" presName="sibTrans" presStyleLbl="sibTrans1D1" presStyleIdx="1" presStyleCnt="7"/>
      <dgm:spPr/>
    </dgm:pt>
    <dgm:pt modelId="{87761076-655A-4D67-ACAD-91A6C38FC6F0}" type="pres">
      <dgm:prSet presAssocID="{FA9E591C-9EAD-4711-AFD0-BFD45535314E}" presName="node" presStyleLbl="node1" presStyleIdx="2" presStyleCnt="7">
        <dgm:presLayoutVars>
          <dgm:bulletEnabled val="1"/>
        </dgm:presLayoutVars>
      </dgm:prSet>
      <dgm:spPr/>
    </dgm:pt>
    <dgm:pt modelId="{6A1E9B2D-5CF4-4239-BCAB-71ADB4AD567C}" type="pres">
      <dgm:prSet presAssocID="{FA9E591C-9EAD-4711-AFD0-BFD45535314E}" presName="spNode" presStyleCnt="0"/>
      <dgm:spPr/>
    </dgm:pt>
    <dgm:pt modelId="{A114A581-8828-4F33-BDB8-D8A3E7EC16D9}" type="pres">
      <dgm:prSet presAssocID="{C0D48C09-7175-4744-90AE-0533EDFB5743}" presName="sibTrans" presStyleLbl="sibTrans1D1" presStyleIdx="2" presStyleCnt="7"/>
      <dgm:spPr/>
    </dgm:pt>
    <dgm:pt modelId="{1E68E9DF-DA2B-49E6-8C6D-DA9F3CCAB27F}" type="pres">
      <dgm:prSet presAssocID="{B3D2F5FF-D634-43E3-8264-7F6DE83D763D}" presName="node" presStyleLbl="node1" presStyleIdx="3" presStyleCnt="7">
        <dgm:presLayoutVars>
          <dgm:bulletEnabled val="1"/>
        </dgm:presLayoutVars>
      </dgm:prSet>
      <dgm:spPr/>
    </dgm:pt>
    <dgm:pt modelId="{B4614433-AEAD-4883-BAEC-9580471C66E7}" type="pres">
      <dgm:prSet presAssocID="{B3D2F5FF-D634-43E3-8264-7F6DE83D763D}" presName="spNode" presStyleCnt="0"/>
      <dgm:spPr/>
    </dgm:pt>
    <dgm:pt modelId="{BFD09BFE-ACA0-4A05-AF02-02A5EAA3052F}" type="pres">
      <dgm:prSet presAssocID="{94B2F54B-0FBD-4790-A266-3F7EC0B810B0}" presName="sibTrans" presStyleLbl="sibTrans1D1" presStyleIdx="3" presStyleCnt="7"/>
      <dgm:spPr/>
    </dgm:pt>
    <dgm:pt modelId="{ED9B3E7F-AC5B-4AAD-8E9D-DE6F3437949A}" type="pres">
      <dgm:prSet presAssocID="{60F5D014-C782-409B-BADF-1228C2914C90}" presName="node" presStyleLbl="node1" presStyleIdx="4" presStyleCnt="7">
        <dgm:presLayoutVars>
          <dgm:bulletEnabled val="1"/>
        </dgm:presLayoutVars>
      </dgm:prSet>
      <dgm:spPr/>
    </dgm:pt>
    <dgm:pt modelId="{401BF729-B702-46A3-AE20-AB5400FA33C0}" type="pres">
      <dgm:prSet presAssocID="{60F5D014-C782-409B-BADF-1228C2914C90}" presName="spNode" presStyleCnt="0"/>
      <dgm:spPr/>
    </dgm:pt>
    <dgm:pt modelId="{2B5D0D6A-4703-4BBA-AA2B-6520BF52AF54}" type="pres">
      <dgm:prSet presAssocID="{39E532C4-6F54-4BE0-A96C-E3D441ABFA71}" presName="sibTrans" presStyleLbl="sibTrans1D1" presStyleIdx="4" presStyleCnt="7"/>
      <dgm:spPr/>
    </dgm:pt>
    <dgm:pt modelId="{E090FEEB-E80E-4A6F-8D3A-5543A4BCFA95}" type="pres">
      <dgm:prSet presAssocID="{D9DA4B5C-45DD-4ED3-BE08-5A0DA3CA0691}" presName="node" presStyleLbl="node1" presStyleIdx="5" presStyleCnt="7">
        <dgm:presLayoutVars>
          <dgm:bulletEnabled val="1"/>
        </dgm:presLayoutVars>
      </dgm:prSet>
      <dgm:spPr/>
    </dgm:pt>
    <dgm:pt modelId="{02A6C362-55EB-4CE4-B1B5-39E09382E280}" type="pres">
      <dgm:prSet presAssocID="{D9DA4B5C-45DD-4ED3-BE08-5A0DA3CA0691}" presName="spNode" presStyleCnt="0"/>
      <dgm:spPr/>
    </dgm:pt>
    <dgm:pt modelId="{B708C619-4EF1-4B34-BBFF-7880C60DE345}" type="pres">
      <dgm:prSet presAssocID="{3E6222C4-42FA-4B25-991E-00483D0B4936}" presName="sibTrans" presStyleLbl="sibTrans1D1" presStyleIdx="5" presStyleCnt="7"/>
      <dgm:spPr/>
    </dgm:pt>
    <dgm:pt modelId="{46601D62-1752-4F4F-87E3-ED09C17B7273}" type="pres">
      <dgm:prSet presAssocID="{9D114406-8D67-4F13-A0C8-A1223DD9CC6B}" presName="node" presStyleLbl="node1" presStyleIdx="6" presStyleCnt="7">
        <dgm:presLayoutVars>
          <dgm:bulletEnabled val="1"/>
        </dgm:presLayoutVars>
      </dgm:prSet>
      <dgm:spPr/>
    </dgm:pt>
    <dgm:pt modelId="{511F09E5-E4CB-4FF2-A595-89FF053A2234}" type="pres">
      <dgm:prSet presAssocID="{9D114406-8D67-4F13-A0C8-A1223DD9CC6B}" presName="spNode" presStyleCnt="0"/>
      <dgm:spPr/>
    </dgm:pt>
    <dgm:pt modelId="{57390013-D37B-4CEE-AD9C-CB791F359598}" type="pres">
      <dgm:prSet presAssocID="{34A97B20-AF8E-4EE2-9DE4-6FC6C6E69444}" presName="sibTrans" presStyleLbl="sibTrans1D1" presStyleIdx="6" presStyleCnt="7"/>
      <dgm:spPr/>
    </dgm:pt>
  </dgm:ptLst>
  <dgm:cxnLst>
    <dgm:cxn modelId="{F59BCF02-0D6C-4409-898C-6E02563267B7}" srcId="{A0784B62-828F-4C66-BD2F-4FF19620A6DA}" destId="{22889789-015D-490A-9DEA-2BFBB694EF32}" srcOrd="0" destOrd="0" parTransId="{705FBDDE-1104-495C-8614-11FA3A6C1A15}" sibTransId="{1177E193-C3A3-4538-8BCB-A92A9CDDBA8A}"/>
    <dgm:cxn modelId="{13312C0C-6212-4812-8473-6CAC8DA03F24}" type="presOf" srcId="{1177E193-C3A3-4538-8BCB-A92A9CDDBA8A}" destId="{47566A12-C16C-4414-A333-A6D954A51A0A}" srcOrd="0" destOrd="0" presId="urn:microsoft.com/office/officeart/2005/8/layout/cycle6"/>
    <dgm:cxn modelId="{D0953716-D6CA-4DC4-8E80-404C5B445F0A}" type="presOf" srcId="{FA9E591C-9EAD-4711-AFD0-BFD45535314E}" destId="{87761076-655A-4D67-ACAD-91A6C38FC6F0}" srcOrd="0" destOrd="0" presId="urn:microsoft.com/office/officeart/2005/8/layout/cycle6"/>
    <dgm:cxn modelId="{934DDD26-3F0A-46BB-A480-3E148F57985D}" type="presOf" srcId="{B3D2F5FF-D634-43E3-8264-7F6DE83D763D}" destId="{1E68E9DF-DA2B-49E6-8C6D-DA9F3CCAB27F}" srcOrd="0" destOrd="0" presId="urn:microsoft.com/office/officeart/2005/8/layout/cycle6"/>
    <dgm:cxn modelId="{FE567737-7093-440B-8DB7-E45445E1262F}" type="presOf" srcId="{BD82CE10-6442-429E-8BC9-DA9F1B365B92}" destId="{C35FEF84-9179-40AE-B7C7-3A7FADC6842C}" srcOrd="0" destOrd="0" presId="urn:microsoft.com/office/officeart/2005/8/layout/cycle6"/>
    <dgm:cxn modelId="{344F933B-1C4C-4403-974A-BA9292DAD334}" type="presOf" srcId="{9D114406-8D67-4F13-A0C8-A1223DD9CC6B}" destId="{46601D62-1752-4F4F-87E3-ED09C17B7273}" srcOrd="0" destOrd="0" presId="urn:microsoft.com/office/officeart/2005/8/layout/cycle6"/>
    <dgm:cxn modelId="{82C08C3F-A890-4773-AA9F-846DD1C6A249}" srcId="{A0784B62-828F-4C66-BD2F-4FF19620A6DA}" destId="{60F5D014-C782-409B-BADF-1228C2914C90}" srcOrd="4" destOrd="0" parTransId="{CADC8F21-AA27-4185-9104-5CDF0B020C28}" sibTransId="{39E532C4-6F54-4BE0-A96C-E3D441ABFA71}"/>
    <dgm:cxn modelId="{722EC83F-7950-423B-9BD2-BBDA881BCECB}" type="presOf" srcId="{22889789-015D-490A-9DEA-2BFBB694EF32}" destId="{76C30330-6A73-471B-A919-0ADD50638341}" srcOrd="0" destOrd="0" presId="urn:microsoft.com/office/officeart/2005/8/layout/cycle6"/>
    <dgm:cxn modelId="{99ECD05C-9605-4ADD-9B35-15168E2C9EC3}" type="presOf" srcId="{60F5D014-C782-409B-BADF-1228C2914C90}" destId="{ED9B3E7F-AC5B-4AAD-8E9D-DE6F3437949A}" srcOrd="0" destOrd="0" presId="urn:microsoft.com/office/officeart/2005/8/layout/cycle6"/>
    <dgm:cxn modelId="{9142A05D-9156-4DA2-9AF0-DE361A1F709D}" srcId="{A0784B62-828F-4C66-BD2F-4FF19620A6DA}" destId="{BD82CE10-6442-429E-8BC9-DA9F1B365B92}" srcOrd="1" destOrd="0" parTransId="{316339D1-A168-4844-8ED6-390C6DC34C6D}" sibTransId="{BCA10A68-3FFB-4BF3-A353-C5F5A2041898}"/>
    <dgm:cxn modelId="{868CA246-50D8-46A6-80FE-A5B8C853D3DD}" type="presOf" srcId="{BCA10A68-3FFB-4BF3-A353-C5F5A2041898}" destId="{96551A90-445B-4782-9BCE-4D4CC50357F3}" srcOrd="0" destOrd="0" presId="urn:microsoft.com/office/officeart/2005/8/layout/cycle6"/>
    <dgm:cxn modelId="{A938E366-ECC7-4D51-A04B-523518D8D807}" type="presOf" srcId="{94B2F54B-0FBD-4790-A266-3F7EC0B810B0}" destId="{BFD09BFE-ACA0-4A05-AF02-02A5EAA3052F}" srcOrd="0" destOrd="0" presId="urn:microsoft.com/office/officeart/2005/8/layout/cycle6"/>
    <dgm:cxn modelId="{C9A8FF46-A5F9-4DC1-9AC4-8D1DE91AC1AE}" srcId="{A0784B62-828F-4C66-BD2F-4FF19620A6DA}" destId="{9D114406-8D67-4F13-A0C8-A1223DD9CC6B}" srcOrd="6" destOrd="0" parTransId="{16BD03B9-83E3-43F8-B520-14750DB6E17A}" sibTransId="{34A97B20-AF8E-4EE2-9DE4-6FC6C6E69444}"/>
    <dgm:cxn modelId="{BF5D0950-4FD2-400D-93F6-7B99BAB4C800}" type="presOf" srcId="{3E6222C4-42FA-4B25-991E-00483D0B4936}" destId="{B708C619-4EF1-4B34-BBFF-7880C60DE345}" srcOrd="0" destOrd="0" presId="urn:microsoft.com/office/officeart/2005/8/layout/cycle6"/>
    <dgm:cxn modelId="{E9C8E670-22C0-4A0C-8DA0-CBEBC423B064}" srcId="{A0784B62-828F-4C66-BD2F-4FF19620A6DA}" destId="{FA9E591C-9EAD-4711-AFD0-BFD45535314E}" srcOrd="2" destOrd="0" parTransId="{6A8D5F86-E807-471C-8AB0-A8B5E5856A19}" sibTransId="{C0D48C09-7175-4744-90AE-0533EDFB5743}"/>
    <dgm:cxn modelId="{759BAD54-358E-4899-984E-B38BE0FFB5D0}" type="presOf" srcId="{39E532C4-6F54-4BE0-A96C-E3D441ABFA71}" destId="{2B5D0D6A-4703-4BBA-AA2B-6520BF52AF54}" srcOrd="0" destOrd="0" presId="urn:microsoft.com/office/officeart/2005/8/layout/cycle6"/>
    <dgm:cxn modelId="{20673C86-2BA0-44B0-B23D-2029F3221217}" srcId="{A0784B62-828F-4C66-BD2F-4FF19620A6DA}" destId="{B3D2F5FF-D634-43E3-8264-7F6DE83D763D}" srcOrd="3" destOrd="0" parTransId="{215607DF-12F8-4E44-8285-E93F0B7FD07E}" sibTransId="{94B2F54B-0FBD-4790-A266-3F7EC0B810B0}"/>
    <dgm:cxn modelId="{7D985D9A-50D5-4552-9DFF-DBFE13F4D330}" type="presOf" srcId="{A0784B62-828F-4C66-BD2F-4FF19620A6DA}" destId="{332F6C1E-6EA1-41A2-A946-A6F901A3D18F}" srcOrd="0" destOrd="0" presId="urn:microsoft.com/office/officeart/2005/8/layout/cycle6"/>
    <dgm:cxn modelId="{94B34DD8-6A55-4EB0-B777-8BC6606F1098}" srcId="{A0784B62-828F-4C66-BD2F-4FF19620A6DA}" destId="{D9DA4B5C-45DD-4ED3-BE08-5A0DA3CA0691}" srcOrd="5" destOrd="0" parTransId="{998C975E-B5DC-4362-AB5C-83E700F33657}" sibTransId="{3E6222C4-42FA-4B25-991E-00483D0B4936}"/>
    <dgm:cxn modelId="{75132BE1-34AD-4F13-BF80-84B4D02DAD08}" type="presOf" srcId="{34A97B20-AF8E-4EE2-9DE4-6FC6C6E69444}" destId="{57390013-D37B-4CEE-AD9C-CB791F359598}" srcOrd="0" destOrd="0" presId="urn:microsoft.com/office/officeart/2005/8/layout/cycle6"/>
    <dgm:cxn modelId="{2E3C36F8-05B5-4684-9FB5-0F47023AF7B2}" type="presOf" srcId="{C0D48C09-7175-4744-90AE-0533EDFB5743}" destId="{A114A581-8828-4F33-BDB8-D8A3E7EC16D9}" srcOrd="0" destOrd="0" presId="urn:microsoft.com/office/officeart/2005/8/layout/cycle6"/>
    <dgm:cxn modelId="{A005FFFD-607A-4249-A85E-E62F554217D0}" type="presOf" srcId="{D9DA4B5C-45DD-4ED3-BE08-5A0DA3CA0691}" destId="{E090FEEB-E80E-4A6F-8D3A-5543A4BCFA95}" srcOrd="0" destOrd="0" presId="urn:microsoft.com/office/officeart/2005/8/layout/cycle6"/>
    <dgm:cxn modelId="{7D19D480-B42C-4C76-B18E-07FB362D2401}" type="presParOf" srcId="{332F6C1E-6EA1-41A2-A946-A6F901A3D18F}" destId="{76C30330-6A73-471B-A919-0ADD50638341}" srcOrd="0" destOrd="0" presId="urn:microsoft.com/office/officeart/2005/8/layout/cycle6"/>
    <dgm:cxn modelId="{B16FB0AE-A74A-4525-AD3F-3AA7FDDAB2C8}" type="presParOf" srcId="{332F6C1E-6EA1-41A2-A946-A6F901A3D18F}" destId="{6C6DF9DE-2E49-40EE-9788-1F1EA8443EF7}" srcOrd="1" destOrd="0" presId="urn:microsoft.com/office/officeart/2005/8/layout/cycle6"/>
    <dgm:cxn modelId="{203FD594-5A68-437E-92D4-0D693E58A351}" type="presParOf" srcId="{332F6C1E-6EA1-41A2-A946-A6F901A3D18F}" destId="{47566A12-C16C-4414-A333-A6D954A51A0A}" srcOrd="2" destOrd="0" presId="urn:microsoft.com/office/officeart/2005/8/layout/cycle6"/>
    <dgm:cxn modelId="{EC3D0F8C-C901-45D8-9217-6B7C5AA128E2}" type="presParOf" srcId="{332F6C1E-6EA1-41A2-A946-A6F901A3D18F}" destId="{C35FEF84-9179-40AE-B7C7-3A7FADC6842C}" srcOrd="3" destOrd="0" presId="urn:microsoft.com/office/officeart/2005/8/layout/cycle6"/>
    <dgm:cxn modelId="{1C52CBB4-EF4B-47CA-905D-55B79F007702}" type="presParOf" srcId="{332F6C1E-6EA1-41A2-A946-A6F901A3D18F}" destId="{E20541DF-6BCA-4312-9FD3-A1DE7382B542}" srcOrd="4" destOrd="0" presId="urn:microsoft.com/office/officeart/2005/8/layout/cycle6"/>
    <dgm:cxn modelId="{A761D09C-AF2B-4FC7-8AA1-33F9D626863D}" type="presParOf" srcId="{332F6C1E-6EA1-41A2-A946-A6F901A3D18F}" destId="{96551A90-445B-4782-9BCE-4D4CC50357F3}" srcOrd="5" destOrd="0" presId="urn:microsoft.com/office/officeart/2005/8/layout/cycle6"/>
    <dgm:cxn modelId="{2F09D5DF-D61D-47C2-A8E7-F1962C1124F1}" type="presParOf" srcId="{332F6C1E-6EA1-41A2-A946-A6F901A3D18F}" destId="{87761076-655A-4D67-ACAD-91A6C38FC6F0}" srcOrd="6" destOrd="0" presId="urn:microsoft.com/office/officeart/2005/8/layout/cycle6"/>
    <dgm:cxn modelId="{AF781B9F-59B2-4079-902E-1C0CC53814C1}" type="presParOf" srcId="{332F6C1E-6EA1-41A2-A946-A6F901A3D18F}" destId="{6A1E9B2D-5CF4-4239-BCAB-71ADB4AD567C}" srcOrd="7" destOrd="0" presId="urn:microsoft.com/office/officeart/2005/8/layout/cycle6"/>
    <dgm:cxn modelId="{CE39E166-553F-4000-8708-03F84A30020F}" type="presParOf" srcId="{332F6C1E-6EA1-41A2-A946-A6F901A3D18F}" destId="{A114A581-8828-4F33-BDB8-D8A3E7EC16D9}" srcOrd="8" destOrd="0" presId="urn:microsoft.com/office/officeart/2005/8/layout/cycle6"/>
    <dgm:cxn modelId="{E8B4BDC3-67B6-4C3B-ADD8-7D94C9B7BF2D}" type="presParOf" srcId="{332F6C1E-6EA1-41A2-A946-A6F901A3D18F}" destId="{1E68E9DF-DA2B-49E6-8C6D-DA9F3CCAB27F}" srcOrd="9" destOrd="0" presId="urn:microsoft.com/office/officeart/2005/8/layout/cycle6"/>
    <dgm:cxn modelId="{EE1071BF-644E-4674-AFA6-081F28DC6B74}" type="presParOf" srcId="{332F6C1E-6EA1-41A2-A946-A6F901A3D18F}" destId="{B4614433-AEAD-4883-BAEC-9580471C66E7}" srcOrd="10" destOrd="0" presId="urn:microsoft.com/office/officeart/2005/8/layout/cycle6"/>
    <dgm:cxn modelId="{1FD3A5E3-0265-4F4C-8FB4-8585E6863410}" type="presParOf" srcId="{332F6C1E-6EA1-41A2-A946-A6F901A3D18F}" destId="{BFD09BFE-ACA0-4A05-AF02-02A5EAA3052F}" srcOrd="11" destOrd="0" presId="urn:microsoft.com/office/officeart/2005/8/layout/cycle6"/>
    <dgm:cxn modelId="{E2DDEA0F-279A-4C29-A20F-70B84B50CAD5}" type="presParOf" srcId="{332F6C1E-6EA1-41A2-A946-A6F901A3D18F}" destId="{ED9B3E7F-AC5B-4AAD-8E9D-DE6F3437949A}" srcOrd="12" destOrd="0" presId="urn:microsoft.com/office/officeart/2005/8/layout/cycle6"/>
    <dgm:cxn modelId="{53582DBD-C3CA-4C6B-B623-B9C082C13984}" type="presParOf" srcId="{332F6C1E-6EA1-41A2-A946-A6F901A3D18F}" destId="{401BF729-B702-46A3-AE20-AB5400FA33C0}" srcOrd="13" destOrd="0" presId="urn:microsoft.com/office/officeart/2005/8/layout/cycle6"/>
    <dgm:cxn modelId="{DB41DE95-47D9-48C2-B427-05F33DB4838C}" type="presParOf" srcId="{332F6C1E-6EA1-41A2-A946-A6F901A3D18F}" destId="{2B5D0D6A-4703-4BBA-AA2B-6520BF52AF54}" srcOrd="14" destOrd="0" presId="urn:microsoft.com/office/officeart/2005/8/layout/cycle6"/>
    <dgm:cxn modelId="{E87BE5D0-76A5-4AE0-BA72-DC2AA95C0CFA}" type="presParOf" srcId="{332F6C1E-6EA1-41A2-A946-A6F901A3D18F}" destId="{E090FEEB-E80E-4A6F-8D3A-5543A4BCFA95}" srcOrd="15" destOrd="0" presId="urn:microsoft.com/office/officeart/2005/8/layout/cycle6"/>
    <dgm:cxn modelId="{CABF99D8-CBCD-4DC0-8801-1F88214F69B6}" type="presParOf" srcId="{332F6C1E-6EA1-41A2-A946-A6F901A3D18F}" destId="{02A6C362-55EB-4CE4-B1B5-39E09382E280}" srcOrd="16" destOrd="0" presId="urn:microsoft.com/office/officeart/2005/8/layout/cycle6"/>
    <dgm:cxn modelId="{4384E039-ACE8-4178-9E71-B66D6083DD68}" type="presParOf" srcId="{332F6C1E-6EA1-41A2-A946-A6F901A3D18F}" destId="{B708C619-4EF1-4B34-BBFF-7880C60DE345}" srcOrd="17" destOrd="0" presId="urn:microsoft.com/office/officeart/2005/8/layout/cycle6"/>
    <dgm:cxn modelId="{FD5B80C0-52BD-4340-BB0D-D8DCE4FF2FB7}" type="presParOf" srcId="{332F6C1E-6EA1-41A2-A946-A6F901A3D18F}" destId="{46601D62-1752-4F4F-87E3-ED09C17B7273}" srcOrd="18" destOrd="0" presId="urn:microsoft.com/office/officeart/2005/8/layout/cycle6"/>
    <dgm:cxn modelId="{2856B1FC-A201-4FBE-94BB-C4102164CF78}" type="presParOf" srcId="{332F6C1E-6EA1-41A2-A946-A6F901A3D18F}" destId="{511F09E5-E4CB-4FF2-A595-89FF053A2234}" srcOrd="19" destOrd="0" presId="urn:microsoft.com/office/officeart/2005/8/layout/cycle6"/>
    <dgm:cxn modelId="{8849917D-AA51-4458-BBB2-39C642006854}" type="presParOf" srcId="{332F6C1E-6EA1-41A2-A946-A6F901A3D18F}" destId="{57390013-D37B-4CEE-AD9C-CB791F359598}"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653C2-181C-43DA-86BB-B930D5DEB7E5}">
      <dsp:nvSpPr>
        <dsp:cNvPr id="0" name=""/>
        <dsp:cNvSpPr/>
      </dsp:nvSpPr>
      <dsp:spPr>
        <a:xfrm>
          <a:off x="3725538" y="0"/>
          <a:ext cx="4338152" cy="4338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ar-SA" sz="1100" b="1" kern="1200"/>
            <a:t>تحويل خدمات الأفراد والمؤسسات والخدمات الحكومية</a:t>
          </a:r>
          <a:endParaRPr lang="en-US" sz="1100" b="1" kern="1200"/>
        </a:p>
      </dsp:txBody>
      <dsp:txXfrm>
        <a:off x="5136522" y="216907"/>
        <a:ext cx="1516184" cy="650722"/>
      </dsp:txXfrm>
    </dsp:sp>
    <dsp:sp modelId="{1131388D-A0F1-40C2-BBC8-1C4971492219}">
      <dsp:nvSpPr>
        <dsp:cNvPr id="0" name=""/>
        <dsp:cNvSpPr/>
      </dsp:nvSpPr>
      <dsp:spPr>
        <a:xfrm>
          <a:off x="4267807" y="1084537"/>
          <a:ext cx="3253614" cy="32536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ar-SA" sz="1100" b="1" kern="1200"/>
            <a:t>تنمية الثقافة الرقمية والمجتمع الرقمي</a:t>
          </a:r>
          <a:endParaRPr lang="en-US" sz="1100" b="1" kern="1200"/>
        </a:p>
      </dsp:txBody>
      <dsp:txXfrm>
        <a:off x="5136522" y="1287888"/>
        <a:ext cx="1516184" cy="610052"/>
      </dsp:txXfrm>
    </dsp:sp>
    <dsp:sp modelId="{D799EDD1-945D-4F73-A647-A3EFB4C56329}">
      <dsp:nvSpPr>
        <dsp:cNvPr id="0" name=""/>
        <dsp:cNvSpPr/>
      </dsp:nvSpPr>
      <dsp:spPr>
        <a:xfrm>
          <a:off x="4810076" y="2169076"/>
          <a:ext cx="2169076" cy="21690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ar-SA" sz="1100" b="1" kern="1200"/>
            <a:t>بناء الأسس اللازمة للتحوّل الرقمي الوطني</a:t>
          </a:r>
          <a:endParaRPr lang="en-US" sz="1100" b="1" kern="1200"/>
        </a:p>
      </dsp:txBody>
      <dsp:txXfrm>
        <a:off x="5127730" y="2711345"/>
        <a:ext cx="1533768" cy="1084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C4710-473B-4704-9602-FC4C4208C507}">
      <dsp:nvSpPr>
        <dsp:cNvPr id="0" name=""/>
        <dsp:cNvSpPr/>
      </dsp:nvSpPr>
      <dsp:spPr>
        <a:xfrm>
          <a:off x="2043051" y="281422"/>
          <a:ext cx="3502151" cy="3502151"/>
        </a:xfrm>
        <a:prstGeom prst="pie">
          <a:avLst>
            <a:gd name="adj1" fmla="val 16200000"/>
            <a:gd name="adj2" fmla="val 180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mj-lt"/>
            <a:buNone/>
          </a:pPr>
          <a:r>
            <a:rPr lang="ar-SA" sz="1600" b="1" kern="1200" dirty="0">
              <a:solidFill>
                <a:sysClr val="window" lastClr="FFFFFF"/>
              </a:solidFill>
              <a:latin typeface="Calibri"/>
              <a:ea typeface="+mn-ea"/>
              <a:cs typeface="Arial" panose="020B0604020202020204" pitchFamily="34" charset="0"/>
            </a:rPr>
            <a:t>تحويل خدمات الأفراد والمؤسسات والخدمات الحكومية</a:t>
          </a:r>
          <a:endParaRPr lang="en-US" sz="1600" kern="1200" dirty="0">
            <a:solidFill>
              <a:sysClr val="window" lastClr="FFFFFF"/>
            </a:solidFill>
            <a:latin typeface="Calibri"/>
            <a:ea typeface="+mn-ea"/>
            <a:cs typeface="+mn-cs"/>
          </a:endParaRPr>
        </a:p>
      </dsp:txBody>
      <dsp:txXfrm>
        <a:off x="4121149" y="1098612"/>
        <a:ext cx="840205" cy="825465"/>
      </dsp:txXfrm>
    </dsp:sp>
    <dsp:sp modelId="{5B4DBF54-F54B-4EA6-82BC-36782F35249F}">
      <dsp:nvSpPr>
        <dsp:cNvPr id="0" name=""/>
        <dsp:cNvSpPr/>
      </dsp:nvSpPr>
      <dsp:spPr>
        <a:xfrm>
          <a:off x="1862523" y="385653"/>
          <a:ext cx="3502151" cy="3502151"/>
        </a:xfrm>
        <a:prstGeom prst="pie">
          <a:avLst>
            <a:gd name="adj1" fmla="val 1800000"/>
            <a:gd name="adj2" fmla="val 900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mj-lt"/>
            <a:buNone/>
          </a:pPr>
          <a:r>
            <a:rPr lang="ar-SA" sz="1600" b="1" kern="1200">
              <a:solidFill>
                <a:sysClr val="window" lastClr="FFFFFF"/>
              </a:solidFill>
              <a:latin typeface="Calibri"/>
              <a:ea typeface="+mn-ea"/>
              <a:cs typeface="Arial" panose="020B0604020202020204" pitchFamily="34" charset="0"/>
            </a:rPr>
            <a:t>تنمية الثقافة الرقمية والمجتمع الرقمي</a:t>
          </a:r>
          <a:endParaRPr lang="en-US" sz="1600" kern="1200">
            <a:solidFill>
              <a:sysClr val="window" lastClr="FFFFFF"/>
            </a:solidFill>
            <a:latin typeface="Calibri"/>
            <a:ea typeface="+mn-ea"/>
            <a:cs typeface="+mn-cs"/>
          </a:endParaRPr>
        </a:p>
      </dsp:txBody>
      <dsp:txXfrm>
        <a:off x="3053462" y="2754092"/>
        <a:ext cx="1120274" cy="766503"/>
      </dsp:txXfrm>
    </dsp:sp>
    <dsp:sp modelId="{605E0076-CE9E-4A51-AED8-246648C831E2}">
      <dsp:nvSpPr>
        <dsp:cNvPr id="0" name=""/>
        <dsp:cNvSpPr/>
      </dsp:nvSpPr>
      <dsp:spPr>
        <a:xfrm>
          <a:off x="1862523" y="385653"/>
          <a:ext cx="3502151" cy="3502151"/>
        </a:xfrm>
        <a:prstGeom prst="pie">
          <a:avLst>
            <a:gd name="adj1" fmla="val 9000000"/>
            <a:gd name="adj2" fmla="val 1620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mj-lt"/>
            <a:buNone/>
          </a:pPr>
          <a:r>
            <a:rPr lang="ar-SA" sz="1600" b="1" kern="1200" dirty="0">
              <a:solidFill>
                <a:sysClr val="window" lastClr="FFFFFF"/>
              </a:solidFill>
              <a:latin typeface="Calibri"/>
              <a:ea typeface="+mn-ea"/>
              <a:cs typeface="Arial" panose="020B0604020202020204" pitchFamily="34" charset="0"/>
            </a:rPr>
            <a:t>بناء الأسس اللازمة للتحوّل الرقمي الوطني</a:t>
          </a:r>
          <a:endParaRPr lang="en-US" sz="1600" kern="1200" dirty="0">
            <a:solidFill>
              <a:sysClr val="window" lastClr="FFFFFF"/>
            </a:solidFill>
            <a:latin typeface="Calibri"/>
            <a:ea typeface="+mn-ea"/>
            <a:cs typeface="+mn-cs"/>
          </a:endParaRPr>
        </a:p>
      </dsp:txBody>
      <dsp:txXfrm>
        <a:off x="2411766" y="1244535"/>
        <a:ext cx="840205" cy="825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30330-6A73-471B-A919-0ADD50638341}">
      <dsp:nvSpPr>
        <dsp:cNvPr id="0" name=""/>
        <dsp:cNvSpPr/>
      </dsp:nvSpPr>
      <dsp:spPr>
        <a:xfrm>
          <a:off x="2925082" y="659"/>
          <a:ext cx="1043470" cy="67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ar-SA" sz="1200" b="1" i="0" u="none" kern="1200"/>
            <a:t>سرية وأمن المعلومات</a:t>
          </a:r>
          <a:endParaRPr lang="en-US" sz="1200" kern="1200" dirty="0"/>
        </a:p>
      </dsp:txBody>
      <dsp:txXfrm>
        <a:off x="2958192" y="33769"/>
        <a:ext cx="977250" cy="612035"/>
      </dsp:txXfrm>
    </dsp:sp>
    <dsp:sp modelId="{47566A12-C16C-4414-A333-A6D954A51A0A}">
      <dsp:nvSpPr>
        <dsp:cNvPr id="0" name=""/>
        <dsp:cNvSpPr/>
      </dsp:nvSpPr>
      <dsp:spPr>
        <a:xfrm>
          <a:off x="1509766" y="339787"/>
          <a:ext cx="3874102" cy="3874102"/>
        </a:xfrm>
        <a:custGeom>
          <a:avLst/>
          <a:gdLst/>
          <a:ahLst/>
          <a:cxnLst/>
          <a:rect l="0" t="0" r="0" b="0"/>
          <a:pathLst>
            <a:path>
              <a:moveTo>
                <a:pt x="2465704" y="73534"/>
              </a:moveTo>
              <a:arcTo wR="1937051" hR="1937051" stAng="17150272" swAng="1257381"/>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5FEF84-9179-40AE-B7C7-3A7FADC6842C}">
      <dsp:nvSpPr>
        <dsp:cNvPr id="0" name=""/>
        <dsp:cNvSpPr/>
      </dsp:nvSpPr>
      <dsp:spPr>
        <a:xfrm>
          <a:off x="4439530" y="729979"/>
          <a:ext cx="1043470" cy="67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ar-SA" sz="1200" b="1" i="0" u="none" kern="1200" dirty="0"/>
            <a:t>خصوصية البيانات</a:t>
          </a:r>
          <a:endParaRPr lang="en-US" sz="1200" kern="1200" dirty="0"/>
        </a:p>
      </dsp:txBody>
      <dsp:txXfrm>
        <a:off x="4472640" y="763089"/>
        <a:ext cx="977250" cy="612035"/>
      </dsp:txXfrm>
    </dsp:sp>
    <dsp:sp modelId="{96551A90-445B-4782-9BCE-4D4CC50357F3}">
      <dsp:nvSpPr>
        <dsp:cNvPr id="0" name=""/>
        <dsp:cNvSpPr/>
      </dsp:nvSpPr>
      <dsp:spPr>
        <a:xfrm>
          <a:off x="1509766" y="339787"/>
          <a:ext cx="3874102" cy="3874102"/>
        </a:xfrm>
        <a:custGeom>
          <a:avLst/>
          <a:gdLst/>
          <a:ahLst/>
          <a:cxnLst/>
          <a:rect l="0" t="0" r="0" b="0"/>
          <a:pathLst>
            <a:path>
              <a:moveTo>
                <a:pt x="3672817" y="1077234"/>
              </a:moveTo>
              <a:arcTo wR="1937051" hR="1937051" stAng="20018900" swAng="1726846"/>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761076-655A-4D67-ACAD-91A6C38FC6F0}">
      <dsp:nvSpPr>
        <dsp:cNvPr id="0" name=""/>
        <dsp:cNvSpPr/>
      </dsp:nvSpPr>
      <dsp:spPr>
        <a:xfrm>
          <a:off x="4813568" y="2368745"/>
          <a:ext cx="1043470" cy="67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ar-SA" sz="1200" b="1" i="0" u="none" kern="1200" dirty="0"/>
            <a:t>الهجمات الالكترونية</a:t>
          </a:r>
          <a:endParaRPr lang="en-US" sz="1200" kern="1200" dirty="0"/>
        </a:p>
      </dsp:txBody>
      <dsp:txXfrm>
        <a:off x="4846678" y="2401855"/>
        <a:ext cx="977250" cy="612035"/>
      </dsp:txXfrm>
    </dsp:sp>
    <dsp:sp modelId="{A114A581-8828-4F33-BDB8-D8A3E7EC16D9}">
      <dsp:nvSpPr>
        <dsp:cNvPr id="0" name=""/>
        <dsp:cNvSpPr/>
      </dsp:nvSpPr>
      <dsp:spPr>
        <a:xfrm>
          <a:off x="1509766" y="339787"/>
          <a:ext cx="3874102" cy="3874102"/>
        </a:xfrm>
        <a:custGeom>
          <a:avLst/>
          <a:gdLst/>
          <a:ahLst/>
          <a:cxnLst/>
          <a:rect l="0" t="0" r="0" b="0"/>
          <a:pathLst>
            <a:path>
              <a:moveTo>
                <a:pt x="3711313" y="2714329"/>
              </a:moveTo>
              <a:arcTo wR="1937051" hR="1937051" stAng="1419451" swAng="1359373"/>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68E9DF-DA2B-49E6-8C6D-DA9F3CCAB27F}">
      <dsp:nvSpPr>
        <dsp:cNvPr id="0" name=""/>
        <dsp:cNvSpPr/>
      </dsp:nvSpPr>
      <dsp:spPr>
        <a:xfrm>
          <a:off x="3765537" y="3682934"/>
          <a:ext cx="1043470" cy="67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ar-SA" sz="1200" b="1" i="0" u="none" kern="1200" dirty="0"/>
            <a:t>فقدان فرص العمل</a:t>
          </a:r>
          <a:endParaRPr lang="en-US" sz="1200" kern="1200" dirty="0"/>
        </a:p>
      </dsp:txBody>
      <dsp:txXfrm>
        <a:off x="3798647" y="3716044"/>
        <a:ext cx="977250" cy="612035"/>
      </dsp:txXfrm>
    </dsp:sp>
    <dsp:sp modelId="{BFD09BFE-ACA0-4A05-AF02-02A5EAA3052F}">
      <dsp:nvSpPr>
        <dsp:cNvPr id="0" name=""/>
        <dsp:cNvSpPr/>
      </dsp:nvSpPr>
      <dsp:spPr>
        <a:xfrm>
          <a:off x="1509766" y="339787"/>
          <a:ext cx="3874102" cy="3874102"/>
        </a:xfrm>
        <a:custGeom>
          <a:avLst/>
          <a:gdLst/>
          <a:ahLst/>
          <a:cxnLst/>
          <a:rect l="0" t="0" r="0" b="0"/>
          <a:pathLst>
            <a:path>
              <a:moveTo>
                <a:pt x="2249482" y="3848740"/>
              </a:moveTo>
              <a:arcTo wR="1937051" hR="1937051" stAng="4843086" swAng="1113827"/>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9B3E7F-AC5B-4AAD-8E9D-DE6F3437949A}">
      <dsp:nvSpPr>
        <dsp:cNvPr id="0" name=""/>
        <dsp:cNvSpPr/>
      </dsp:nvSpPr>
      <dsp:spPr>
        <a:xfrm>
          <a:off x="2084627" y="3682934"/>
          <a:ext cx="1043470" cy="67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ar-SA" sz="1200" b="1" i="0" u="none" kern="1200" dirty="0"/>
            <a:t>فجوات في المهارات</a:t>
          </a:r>
          <a:endParaRPr lang="en-US" sz="1200" kern="1200" dirty="0"/>
        </a:p>
      </dsp:txBody>
      <dsp:txXfrm>
        <a:off x="2117737" y="3716044"/>
        <a:ext cx="977250" cy="612035"/>
      </dsp:txXfrm>
    </dsp:sp>
    <dsp:sp modelId="{2B5D0D6A-4703-4BBA-AA2B-6520BF52AF54}">
      <dsp:nvSpPr>
        <dsp:cNvPr id="0" name=""/>
        <dsp:cNvSpPr/>
      </dsp:nvSpPr>
      <dsp:spPr>
        <a:xfrm>
          <a:off x="1509766" y="339787"/>
          <a:ext cx="3874102" cy="3874102"/>
        </a:xfrm>
        <a:custGeom>
          <a:avLst/>
          <a:gdLst/>
          <a:ahLst/>
          <a:cxnLst/>
          <a:rect l="0" t="0" r="0" b="0"/>
          <a:pathLst>
            <a:path>
              <a:moveTo>
                <a:pt x="599112" y="3337796"/>
              </a:moveTo>
              <a:arcTo wR="1937051" hR="1937051" stAng="8021176" swAng="1359373"/>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90FEEB-E80E-4A6F-8D3A-5543A4BCFA95}">
      <dsp:nvSpPr>
        <dsp:cNvPr id="0" name=""/>
        <dsp:cNvSpPr/>
      </dsp:nvSpPr>
      <dsp:spPr>
        <a:xfrm>
          <a:off x="1036597" y="2368745"/>
          <a:ext cx="1043470" cy="67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ar-SA" sz="1200" b="1" i="0" u="none" kern="1200" dirty="0"/>
            <a:t>آثار اجتماعية محددة</a:t>
          </a:r>
          <a:endParaRPr lang="en-US" sz="1200" kern="1200" dirty="0"/>
        </a:p>
      </dsp:txBody>
      <dsp:txXfrm>
        <a:off x="1069707" y="2401855"/>
        <a:ext cx="977250" cy="612035"/>
      </dsp:txXfrm>
    </dsp:sp>
    <dsp:sp modelId="{B708C619-4EF1-4B34-BBFF-7880C60DE345}">
      <dsp:nvSpPr>
        <dsp:cNvPr id="0" name=""/>
        <dsp:cNvSpPr/>
      </dsp:nvSpPr>
      <dsp:spPr>
        <a:xfrm>
          <a:off x="1509766" y="339787"/>
          <a:ext cx="3874102" cy="3874102"/>
        </a:xfrm>
        <a:custGeom>
          <a:avLst/>
          <a:gdLst/>
          <a:ahLst/>
          <a:cxnLst/>
          <a:rect l="0" t="0" r="0" b="0"/>
          <a:pathLst>
            <a:path>
              <a:moveTo>
                <a:pt x="1740" y="2019149"/>
              </a:moveTo>
              <a:arcTo wR="1937051" hR="1937051" stAng="10654254" swAng="1726846"/>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601D62-1752-4F4F-87E3-ED09C17B7273}">
      <dsp:nvSpPr>
        <dsp:cNvPr id="0" name=""/>
        <dsp:cNvSpPr/>
      </dsp:nvSpPr>
      <dsp:spPr>
        <a:xfrm>
          <a:off x="1410635" y="729979"/>
          <a:ext cx="1043470" cy="67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ar-SA" sz="1200" b="1" i="0" u="none" kern="1200" dirty="0"/>
            <a:t>توقف الخدمات</a:t>
          </a:r>
          <a:endParaRPr lang="en-US" sz="1200" kern="1200" dirty="0"/>
        </a:p>
      </dsp:txBody>
      <dsp:txXfrm>
        <a:off x="1443745" y="763089"/>
        <a:ext cx="977250" cy="612035"/>
      </dsp:txXfrm>
    </dsp:sp>
    <dsp:sp modelId="{57390013-D37B-4CEE-AD9C-CB791F359598}">
      <dsp:nvSpPr>
        <dsp:cNvPr id="0" name=""/>
        <dsp:cNvSpPr/>
      </dsp:nvSpPr>
      <dsp:spPr>
        <a:xfrm>
          <a:off x="1509766" y="339787"/>
          <a:ext cx="3874102" cy="3874102"/>
        </a:xfrm>
        <a:custGeom>
          <a:avLst/>
          <a:gdLst/>
          <a:ahLst/>
          <a:cxnLst/>
          <a:rect l="0" t="0" r="0" b="0"/>
          <a:pathLst>
            <a:path>
              <a:moveTo>
                <a:pt x="776868" y="385876"/>
              </a:moveTo>
              <a:arcTo wR="1937051" hR="1937051" stAng="13992346" swAng="1257381"/>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432A5-9D1D-E844-A4AD-82CF61F20C4A}" type="datetimeFigureOut">
              <a:rPr lang="en-US" smtClean="0"/>
              <a:t>6/20/2023</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51B7D-5F64-5949-A811-97A405C7F271}"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739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903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E97AE5-FFAC-1DCD-DC69-87F35173D984}"/>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96256E6F-E38A-F245-8445-8236E6BF1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8C731-3EF7-8947-08D4-F686BD0F64CC}"/>
              </a:ext>
            </a:extLst>
          </p:cNvPr>
          <p:cNvSpPr>
            <a:spLocks noGrp="1"/>
          </p:cNvSpPr>
          <p:nvPr>
            <p:ph type="sldNum" sz="quarter" idx="12"/>
          </p:nvPr>
        </p:nvSpPr>
        <p:spPr/>
        <p:txBody>
          <a:bodyPr/>
          <a:lstStyle/>
          <a:p>
            <a:fld id="{17D89EE0-53CE-47F4-AB06-950E0D663B31}" type="slidenum">
              <a:rPr lang="en-US" smtClean="0"/>
              <a:t>‹#›</a:t>
            </a:fld>
            <a:endParaRPr lang="en-US"/>
          </a:p>
        </p:txBody>
      </p:sp>
      <p:pic>
        <p:nvPicPr>
          <p:cNvPr id="3" name="Picture 2">
            <a:extLst>
              <a:ext uri="{FF2B5EF4-FFF2-40B4-BE49-F238E27FC236}">
                <a16:creationId xmlns:a16="http://schemas.microsoft.com/office/drawing/2014/main" id="{60DF75A2-5AC7-7702-55C5-44A6F35271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7552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87E6-6436-E2A5-275D-019E36E3C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D97BA4-EE2F-73FE-FC10-F2B545832F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BE069-AEDB-1502-F11E-D734B1470D43}"/>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ABB45688-8868-7C9B-DA17-2AD123BEE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B021E-68E1-AADF-48F3-37B83197BA97}"/>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2994259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56A1-F1F9-B35F-0551-AB7579F76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1635C-4A49-AF8B-A941-54D9CD81A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A1949-1976-91B6-3346-3C6EB0F72E5C}"/>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FA15BACD-FD96-2522-6A3E-B31F04587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A95B8-A65B-410B-8AFD-D893741A7E57}"/>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221842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1A43-26E1-E21C-B382-442A4B6675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A2D12-CB2D-AC07-4F8F-C13D118BFD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D2DD0C-EB96-81D3-455B-85E5B18B22CA}"/>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79CB37E7-7CAA-AAA1-12DC-BE28BC517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DBC79-8862-1230-4971-7F740CF4CFCE}"/>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4263515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4D3C-E97D-9882-30DF-DF0F90426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228B71-E067-93D4-3D36-A0233FFF62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B373A-2B29-DDEF-DC92-21956532CC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D3BB09-8AA4-5ECB-5F38-CCC1895222C4}"/>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6" name="Footer Placeholder 5">
            <a:extLst>
              <a:ext uri="{FF2B5EF4-FFF2-40B4-BE49-F238E27FC236}">
                <a16:creationId xmlns:a16="http://schemas.microsoft.com/office/drawing/2014/main" id="{C3E7CCAE-BFFC-D406-AF7C-E174F9854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7BD547-835A-DE21-8C2E-38BED94CA35E}"/>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2844486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1E84-99EB-15A2-5C33-51920B1AF2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143F34-2FD4-8C0B-42CB-8F2DD1E699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58CE7C-741D-FF57-DCD4-A1A67ADC4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AACEB-80EE-2345-49FE-918A5CF9A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575CB0-8F4A-C593-A92E-3839C23590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742846-310E-BF4A-DFE7-E2B86E73D1F0}"/>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8" name="Footer Placeholder 7">
            <a:extLst>
              <a:ext uri="{FF2B5EF4-FFF2-40B4-BE49-F238E27FC236}">
                <a16:creationId xmlns:a16="http://schemas.microsoft.com/office/drawing/2014/main" id="{DE893BBD-441C-2E0D-5CFF-90028ADCD2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943844-4A9B-E1DE-7BF4-437392A071FB}"/>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9334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Arial" pitchFamily="-110" charset="0"/>
                <a:ea typeface="ＭＳ Ｐゴシック" pitchFamily="-110" charset="-128"/>
                <a:cs typeface="+mn-cs"/>
              </a:rPr>
              <a:t> </a:t>
            </a:r>
            <a:r>
              <a:rPr lang="en-US" sz="750" dirty="0">
                <a:solidFill>
                  <a:srgbClr val="595959"/>
                </a:solidFill>
                <a:latin typeface="Arial" pitchFamily="-110" charset="0"/>
                <a:ea typeface="ＭＳ Ｐゴシック" pitchFamily="-110" charset="-128"/>
                <a:cs typeface="+mn-cs"/>
              </a:rPr>
              <a:t>©</a:t>
            </a:r>
            <a:r>
              <a:rPr lang="x-none" sz="750"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Arial" pitchFamily="-110" charset="0"/>
              <a:ea typeface="ＭＳ Ｐゴシック" pitchFamily="-110" charset="-128"/>
              <a:cs typeface="+mn-cs"/>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a:srcRect/>
          <a:stretch/>
        </p:blipFill>
        <p:spPr>
          <a:xfrm>
            <a:off x="8394535" y="324610"/>
            <a:ext cx="3094608" cy="1012484"/>
          </a:xfrm>
          <a:prstGeom prst="rect">
            <a:avLst/>
          </a:prstGeom>
        </p:spPr>
      </p:pic>
    </p:spTree>
    <p:extLst>
      <p:ext uri="{BB962C8B-B14F-4D97-AF65-F5344CB8AC3E}">
        <p14:creationId xmlns:p14="http://schemas.microsoft.com/office/powerpoint/2010/main" val="400450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C89A-1636-1628-8644-31CCAFF44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1D8B53-2907-D047-8AE0-A26F036E9912}"/>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4" name="Footer Placeholder 3">
            <a:extLst>
              <a:ext uri="{FF2B5EF4-FFF2-40B4-BE49-F238E27FC236}">
                <a16:creationId xmlns:a16="http://schemas.microsoft.com/office/drawing/2014/main" id="{7AB44F2E-6237-91A1-9ECB-10E53F1BD5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219B56-1B22-96AF-7406-20177353D35A}"/>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2448465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F096DD-E9E4-E260-5DCC-7D308AD3DE4A}"/>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3" name="Footer Placeholder 2">
            <a:extLst>
              <a:ext uri="{FF2B5EF4-FFF2-40B4-BE49-F238E27FC236}">
                <a16:creationId xmlns:a16="http://schemas.microsoft.com/office/drawing/2014/main" id="{F871BC82-B47E-C88D-B00D-B46019D0DE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D936FB-9B3A-696F-9E64-F45D6928C986}"/>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503175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89F0-F269-BC65-D62A-C23B87B3C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30922-A79D-6338-3236-25CF9BCF7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C79B6-9DFC-D75E-7B3E-14E7B9DB2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B15B0-F7A8-58CF-E6FA-D6077B5C31FF}"/>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6" name="Footer Placeholder 5">
            <a:extLst>
              <a:ext uri="{FF2B5EF4-FFF2-40B4-BE49-F238E27FC236}">
                <a16:creationId xmlns:a16="http://schemas.microsoft.com/office/drawing/2014/main" id="{0567EF1F-D09D-B039-00B2-1B5DBA3E5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7CFD3-F59E-DDCF-58A5-AF9D77ECD288}"/>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1594276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82E3-0456-FBF8-B2FF-B181F6029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C15080-FD00-8D76-78DF-FD30D18F41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DF57F-6AED-6DAE-BDC0-8F2E3D783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98E96-5DCF-9FB0-AED9-D7433F60756C}"/>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6" name="Footer Placeholder 5">
            <a:extLst>
              <a:ext uri="{FF2B5EF4-FFF2-40B4-BE49-F238E27FC236}">
                <a16:creationId xmlns:a16="http://schemas.microsoft.com/office/drawing/2014/main" id="{7C4ABEB7-39BF-0F3D-B387-7E3322EB7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946FC-C1B5-3B05-6C72-7CE4DD3360EC}"/>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1462708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E97AE5-FFAC-1DCD-DC69-87F35173D984}"/>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96256E6F-E38A-F245-8445-8236E6BF1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8C731-3EF7-8947-08D4-F686BD0F64CC}"/>
              </a:ext>
            </a:extLst>
          </p:cNvPr>
          <p:cNvSpPr>
            <a:spLocks noGrp="1"/>
          </p:cNvSpPr>
          <p:nvPr>
            <p:ph type="sldNum" sz="quarter" idx="12"/>
          </p:nvPr>
        </p:nvSpPr>
        <p:spPr/>
        <p:txBody>
          <a:bodyPr/>
          <a:lstStyle/>
          <a:p>
            <a:fld id="{17D89EE0-53CE-47F4-AB06-950E0D663B31}" type="slidenum">
              <a:rPr lang="en-US" smtClean="0"/>
              <a:t>‹#›</a:t>
            </a:fld>
            <a:endParaRPr lang="en-US"/>
          </a:p>
        </p:txBody>
      </p:sp>
      <p:pic>
        <p:nvPicPr>
          <p:cNvPr id="8" name="Picture 7">
            <a:extLst>
              <a:ext uri="{FF2B5EF4-FFF2-40B4-BE49-F238E27FC236}">
                <a16:creationId xmlns:a16="http://schemas.microsoft.com/office/drawing/2014/main" id="{65DE275C-F0BD-B7B2-3E53-86D74CC19C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6054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E97AE5-FFAC-1DCD-DC69-87F35173D984}"/>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96256E6F-E38A-F245-8445-8236E6BF1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8C731-3EF7-8947-08D4-F686BD0F64CC}"/>
              </a:ext>
            </a:extLst>
          </p:cNvPr>
          <p:cNvSpPr>
            <a:spLocks noGrp="1"/>
          </p:cNvSpPr>
          <p:nvPr>
            <p:ph type="sldNum" sz="quarter" idx="12"/>
          </p:nvPr>
        </p:nvSpPr>
        <p:spPr/>
        <p:txBody>
          <a:bodyPr/>
          <a:lstStyle/>
          <a:p>
            <a:fld id="{17D89EE0-53CE-47F4-AB06-950E0D663B31}" type="slidenum">
              <a:rPr lang="en-US" smtClean="0"/>
              <a:t>‹#›</a:t>
            </a:fld>
            <a:endParaRPr lang="en-US"/>
          </a:p>
        </p:txBody>
      </p:sp>
      <p:pic>
        <p:nvPicPr>
          <p:cNvPr id="3" name="Picture 2">
            <a:extLst>
              <a:ext uri="{FF2B5EF4-FFF2-40B4-BE49-F238E27FC236}">
                <a16:creationId xmlns:a16="http://schemas.microsoft.com/office/drawing/2014/main" id="{60DF75A2-5AC7-7702-55C5-44A6F35271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345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19DCD8-BC6F-1F33-E34D-5A7EB22761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48E00-73BD-DC81-4890-19ECE0D8D6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DFC57-625E-E067-592D-02F85220EEC9}"/>
              </a:ext>
            </a:extLst>
          </p:cNvPr>
          <p:cNvSpPr>
            <a:spLocks noGrp="1"/>
          </p:cNvSpPr>
          <p:nvPr>
            <p:ph type="dt" sz="half" idx="10"/>
          </p:nvPr>
        </p:nvSpPr>
        <p:spPr/>
        <p:txBody>
          <a:body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486012D5-A1F5-5271-9AE0-A38AF3A49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41B78-4320-8D8A-04B2-AD88526323F3}"/>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409632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5087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458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67644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907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 id="2147483760" r:id="rId14"/>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327B76-09F2-B409-E51E-1F46747344E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80DB206-0D28-5E1B-2270-653F0215C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BE6EE0-7D9C-CBB5-E9A3-8BD0973A3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9336E-9AB4-7A15-9A3B-06766A67F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F7832-AF7C-4B7D-B948-F4231FDCD7B5}" type="datetimeFigureOut">
              <a:rPr lang="en-US" smtClean="0"/>
              <a:t>6/20/2023</a:t>
            </a:fld>
            <a:endParaRPr lang="en-US"/>
          </a:p>
        </p:txBody>
      </p:sp>
      <p:sp>
        <p:nvSpPr>
          <p:cNvPr id="5" name="Footer Placeholder 4">
            <a:extLst>
              <a:ext uri="{FF2B5EF4-FFF2-40B4-BE49-F238E27FC236}">
                <a16:creationId xmlns:a16="http://schemas.microsoft.com/office/drawing/2014/main" id="{C6DAC573-5308-C34F-58A5-A163264E7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160C03-B307-B336-A5B7-5EA80C5A0E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89EE0-53CE-47F4-AB06-950E0D663B31}" type="slidenum">
              <a:rPr lang="en-US" smtClean="0"/>
              <a:t>‹#›</a:t>
            </a:fld>
            <a:endParaRPr lang="en-US"/>
          </a:p>
        </p:txBody>
      </p:sp>
    </p:spTree>
    <p:extLst>
      <p:ext uri="{BB962C8B-B14F-4D97-AF65-F5344CB8AC3E}">
        <p14:creationId xmlns:p14="http://schemas.microsoft.com/office/powerpoint/2010/main" val="28662017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40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557783"/>
            <a:ext cx="11053313" cy="457201"/>
          </a:xfrm>
        </p:spPr>
        <p:txBody>
          <a:bodyPr>
            <a:normAutofit fontScale="92500" lnSpcReduction="10000"/>
          </a:bodyPr>
          <a:lstStyle/>
          <a:p>
            <a:pPr>
              <a:lnSpc>
                <a:spcPct val="100000"/>
              </a:lnSpc>
              <a:spcAft>
                <a:spcPts val="600"/>
              </a:spcAft>
            </a:pPr>
            <a:r>
              <a:rPr lang="ar-JO" sz="2800" b="1" dirty="0"/>
              <a:t>الأطر الاستراتيجية الرقمية والبيئة القانونية وبناء القدرات</a:t>
            </a:r>
            <a:endParaRPr lang="en-US" sz="2800" b="1" dirty="0"/>
          </a:p>
        </p:txBody>
      </p:sp>
      <p:graphicFrame>
        <p:nvGraphicFramePr>
          <p:cNvPr id="3" name="Table 2">
            <a:extLst>
              <a:ext uri="{FF2B5EF4-FFF2-40B4-BE49-F238E27FC236}">
                <a16:creationId xmlns:a16="http://schemas.microsoft.com/office/drawing/2014/main" id="{062F24A5-818A-658A-2B44-7111343492E8}"/>
              </a:ext>
            </a:extLst>
          </p:cNvPr>
          <p:cNvGraphicFramePr>
            <a:graphicFrameLocks noGrp="1"/>
          </p:cNvGraphicFramePr>
          <p:nvPr>
            <p:extLst>
              <p:ext uri="{D42A27DB-BD31-4B8C-83A1-F6EECF244321}">
                <p14:modId xmlns:p14="http://schemas.microsoft.com/office/powerpoint/2010/main" val="638990984"/>
              </p:ext>
            </p:extLst>
          </p:nvPr>
        </p:nvGraphicFramePr>
        <p:xfrm>
          <a:off x="273269" y="2226062"/>
          <a:ext cx="11465001" cy="3730548"/>
        </p:xfrm>
        <a:graphic>
          <a:graphicData uri="http://schemas.openxmlformats.org/drawingml/2006/table">
            <a:tbl>
              <a:tblPr rtl="1" bandRow="1">
                <a:tableStyleId>{793D81CF-94F2-401A-BA57-92F5A7B2D0C5}</a:tableStyleId>
              </a:tblPr>
              <a:tblGrid>
                <a:gridCol w="11465001">
                  <a:extLst>
                    <a:ext uri="{9D8B030D-6E8A-4147-A177-3AD203B41FA5}">
                      <a16:colId xmlns:a16="http://schemas.microsoft.com/office/drawing/2014/main" val="1355193966"/>
                    </a:ext>
                  </a:extLst>
                </a:gridCol>
              </a:tblGrid>
              <a:tr h="497084">
                <a:tc>
                  <a:txBody>
                    <a:bodyPr/>
                    <a:lstStyle/>
                    <a:p>
                      <a:pPr marL="228600" marR="0" indent="-228600" algn="just" rtl="1" fontAlgn="t">
                        <a:lnSpc>
                          <a:spcPct val="150000"/>
                        </a:lnSpc>
                        <a:spcBef>
                          <a:spcPts val="0"/>
                        </a:spcBef>
                        <a:spcAft>
                          <a:spcPts val="0"/>
                        </a:spcAft>
                        <a:buClrTx/>
                        <a:buSzPts val="1200"/>
                        <a:buFont typeface="Arial" panose="020B0604020202020204" pitchFamily="34" charset="0"/>
                        <a:buChar char="•"/>
                      </a:pPr>
                      <a:r>
                        <a:rPr lang="ar-SA" sz="1600" b="0" u="none" strike="noStrike" dirty="0">
                          <a:effectLst/>
                          <a:latin typeface="Arial" panose="020B0604020202020204" pitchFamily="34" charset="0"/>
                          <a:cs typeface="Arial" panose="020B0604020202020204" pitchFamily="34" charset="0"/>
                        </a:rPr>
                        <a:t>تشكيل اللجنة الوطنية العليا لتطبيق أجندة فلسطين الرقمية، والذي سيكون المسؤول المباشر عن تنفيذ ومتابعة وتقييم تطبيق أجندة فلسطين الرقمية وجميع الاستراتيجيات والسياسات والتشريعات ذات العلاقة بالتعاون مع جهات الاختصاص واللجان الفرعية المختصة المنبثقة عنه.</a:t>
                      </a:r>
                      <a:endParaRPr lang="ar-SA" sz="1600" b="0" i="0" u="none" strike="noStrike" dirty="0">
                        <a:effectLst/>
                        <a:latin typeface="Arial" panose="020B0604020202020204" pitchFamily="34" charset="0"/>
                        <a:cs typeface="Arial" panose="020B0604020202020204" pitchFamily="34" charset="0"/>
                      </a:endParaRPr>
                    </a:p>
                  </a:txBody>
                  <a:tcPr marL="84294" marR="84294" marT="12158" marB="0"/>
                </a:tc>
                <a:extLst>
                  <a:ext uri="{0D108BD9-81ED-4DB2-BD59-A6C34878D82A}">
                    <a16:rowId xmlns:a16="http://schemas.microsoft.com/office/drawing/2014/main" val="1458863713"/>
                  </a:ext>
                </a:extLst>
              </a:tr>
              <a:tr h="327289">
                <a:tc>
                  <a:txBody>
                    <a:bodyPr/>
                    <a:lstStyle/>
                    <a:p>
                      <a:pPr marL="228600" marR="0" indent="-228600" algn="just" rtl="1" fontAlgn="t">
                        <a:lnSpc>
                          <a:spcPct val="150000"/>
                        </a:lnSpc>
                        <a:spcBef>
                          <a:spcPts val="0"/>
                        </a:spcBef>
                        <a:spcAft>
                          <a:spcPts val="0"/>
                        </a:spcAft>
                        <a:buClrTx/>
                        <a:buSzPts val="1200"/>
                        <a:buFont typeface="Arial" panose="020B0604020202020204" pitchFamily="34" charset="0"/>
                        <a:buChar char="•"/>
                      </a:pPr>
                      <a:r>
                        <a:rPr lang="ar-SA" sz="1600" b="0" u="none" strike="noStrike">
                          <a:effectLst/>
                          <a:latin typeface="Arial" panose="020B0604020202020204" pitchFamily="34" charset="0"/>
                          <a:cs typeface="Arial" panose="020B0604020202020204" pitchFamily="34" charset="0"/>
                        </a:rPr>
                        <a:t>تشكيل لجان متخصصة وقطاعية.</a:t>
                      </a:r>
                      <a:endParaRPr lang="ar-SA" sz="1600" b="0" i="0" u="none" strike="noStrike">
                        <a:effectLst/>
                        <a:latin typeface="Arial" panose="020B0604020202020204" pitchFamily="34" charset="0"/>
                        <a:cs typeface="Arial" panose="020B0604020202020204" pitchFamily="34" charset="0"/>
                      </a:endParaRPr>
                    </a:p>
                  </a:txBody>
                  <a:tcPr marL="84294" marR="84294" marT="12158" marB="0"/>
                </a:tc>
                <a:extLst>
                  <a:ext uri="{0D108BD9-81ED-4DB2-BD59-A6C34878D82A}">
                    <a16:rowId xmlns:a16="http://schemas.microsoft.com/office/drawing/2014/main" val="3935746937"/>
                  </a:ext>
                </a:extLst>
              </a:tr>
              <a:tr h="327289">
                <a:tc>
                  <a:txBody>
                    <a:bodyPr/>
                    <a:lstStyle/>
                    <a:p>
                      <a:pPr marL="228600" marR="0" indent="-228600" algn="just" rtl="1" fontAlgn="t">
                        <a:lnSpc>
                          <a:spcPct val="150000"/>
                        </a:lnSpc>
                        <a:spcBef>
                          <a:spcPts val="0"/>
                        </a:spcBef>
                        <a:spcAft>
                          <a:spcPts val="0"/>
                        </a:spcAft>
                        <a:buClrTx/>
                        <a:buSzPts val="1200"/>
                        <a:buFont typeface="Arial" panose="020B0604020202020204" pitchFamily="34" charset="0"/>
                        <a:buChar char="•"/>
                      </a:pPr>
                      <a:r>
                        <a:rPr lang="ar-SA" sz="1600" b="0" u="none" strike="noStrike">
                          <a:effectLst/>
                          <a:latin typeface="Arial" panose="020B0604020202020204" pitchFamily="34" charset="0"/>
                          <a:cs typeface="Arial" panose="020B0604020202020204" pitchFamily="34" charset="0"/>
                        </a:rPr>
                        <a:t>إقرار لوائح تنظيمية وتشريعية تواكب التطورات التكنولوجية وممكّنة للإبداع.</a:t>
                      </a:r>
                      <a:endParaRPr lang="ar-SA" sz="1600" b="0" i="0" u="none" strike="noStrike">
                        <a:effectLst/>
                        <a:latin typeface="Arial" panose="020B0604020202020204" pitchFamily="34" charset="0"/>
                        <a:cs typeface="Arial" panose="020B0604020202020204" pitchFamily="34" charset="0"/>
                      </a:endParaRPr>
                    </a:p>
                  </a:txBody>
                  <a:tcPr marL="84294" marR="84294" marT="12158" marB="0"/>
                </a:tc>
                <a:extLst>
                  <a:ext uri="{0D108BD9-81ED-4DB2-BD59-A6C34878D82A}">
                    <a16:rowId xmlns:a16="http://schemas.microsoft.com/office/drawing/2014/main" val="2821721374"/>
                  </a:ext>
                </a:extLst>
              </a:tr>
              <a:tr h="327289">
                <a:tc>
                  <a:txBody>
                    <a:bodyPr/>
                    <a:lstStyle/>
                    <a:p>
                      <a:pPr marL="228600" marR="0" indent="-228600" algn="just" rtl="1" fontAlgn="t">
                        <a:lnSpc>
                          <a:spcPct val="150000"/>
                        </a:lnSpc>
                        <a:spcBef>
                          <a:spcPts val="0"/>
                        </a:spcBef>
                        <a:spcAft>
                          <a:spcPts val="0"/>
                        </a:spcAft>
                        <a:buClrTx/>
                        <a:buSzPts val="1200"/>
                        <a:buFont typeface="Arial" panose="020B0604020202020204" pitchFamily="34" charset="0"/>
                        <a:buChar char="•"/>
                      </a:pPr>
                      <a:r>
                        <a:rPr lang="ar-SA" sz="1600" b="0" u="none" strike="noStrike">
                          <a:effectLst/>
                          <a:latin typeface="Arial" panose="020B0604020202020204" pitchFamily="34" charset="0"/>
                          <a:cs typeface="Arial" panose="020B0604020202020204" pitchFamily="34" charset="0"/>
                        </a:rPr>
                        <a:t>انشاء هيئة تنظيم قطاع تكنولوجيا المعلومات</a:t>
                      </a:r>
                      <a:endParaRPr lang="ar-SA" sz="1600" b="0" i="0" u="none" strike="noStrike">
                        <a:effectLst/>
                        <a:latin typeface="Arial" panose="020B0604020202020204" pitchFamily="34" charset="0"/>
                        <a:cs typeface="Arial" panose="020B0604020202020204" pitchFamily="34" charset="0"/>
                      </a:endParaRPr>
                    </a:p>
                  </a:txBody>
                  <a:tcPr marL="84294" marR="84294" marT="12158" marB="0"/>
                </a:tc>
                <a:extLst>
                  <a:ext uri="{0D108BD9-81ED-4DB2-BD59-A6C34878D82A}">
                    <a16:rowId xmlns:a16="http://schemas.microsoft.com/office/drawing/2014/main" val="3265320714"/>
                  </a:ext>
                </a:extLst>
              </a:tr>
              <a:tr h="864179">
                <a:tc>
                  <a:txBody>
                    <a:bodyPr/>
                    <a:lstStyle/>
                    <a:p>
                      <a:pPr marL="228600" marR="0" indent="-228600" algn="r" rtl="1" fontAlgn="t">
                        <a:lnSpc>
                          <a:spcPct val="150000"/>
                        </a:lnSpc>
                        <a:spcBef>
                          <a:spcPts val="0"/>
                        </a:spcBef>
                        <a:spcAft>
                          <a:spcPts val="0"/>
                        </a:spcAft>
                        <a:buClrTx/>
                        <a:buSzPts val="1200"/>
                        <a:buFont typeface="Arial" panose="020B0604020202020204" pitchFamily="34" charset="0"/>
                        <a:buChar char="•"/>
                      </a:pPr>
                      <a:r>
                        <a:rPr lang="ar-SA" sz="1600" b="0" u="none" strike="noStrike">
                          <a:effectLst/>
                          <a:latin typeface="Arial" panose="020B0604020202020204" pitchFamily="34" charset="0"/>
                          <a:cs typeface="Arial" panose="020B0604020202020204" pitchFamily="34" charset="0"/>
                        </a:rPr>
                        <a:t>تحديث منظومة التشريعات والقوانين الناظمة لقطاع الاتصالات وتكنولوجيا المعلومات، مثل قانون الشركات والشركات الناشئة وقانون الاتصالات وهيئة تنظيم قطاع الاتصالات وقانون الملكية الفكرية وقانون المعاملات الالكترونية بما يشمل الدفع الالكتروني، والتشريعات الخاصة بالحوافز لتشجيع الاستثمار والتشريعات الخاصة لإسناد القطاع التكنولوجي والخدمات الحكومية.</a:t>
                      </a:r>
                      <a:endParaRPr lang="ar-SA" sz="1600" b="0" i="0" u="none" strike="noStrike">
                        <a:effectLst/>
                        <a:latin typeface="Arial" panose="020B0604020202020204" pitchFamily="34" charset="0"/>
                        <a:cs typeface="Arial" panose="020B0604020202020204" pitchFamily="34" charset="0"/>
                      </a:endParaRPr>
                    </a:p>
                  </a:txBody>
                  <a:tcPr marL="84294" marR="84294" marT="12158" marB="0"/>
                </a:tc>
                <a:extLst>
                  <a:ext uri="{0D108BD9-81ED-4DB2-BD59-A6C34878D82A}">
                    <a16:rowId xmlns:a16="http://schemas.microsoft.com/office/drawing/2014/main" val="3765487783"/>
                  </a:ext>
                </a:extLst>
              </a:tr>
              <a:tr h="595734">
                <a:tc>
                  <a:txBody>
                    <a:bodyPr/>
                    <a:lstStyle/>
                    <a:p>
                      <a:pPr marL="228600" marR="0" indent="-228600" algn="just" rtl="1" fontAlgn="t">
                        <a:lnSpc>
                          <a:spcPct val="150000"/>
                        </a:lnSpc>
                        <a:spcBef>
                          <a:spcPts val="0"/>
                        </a:spcBef>
                        <a:spcAft>
                          <a:spcPts val="0"/>
                        </a:spcAft>
                        <a:buClrTx/>
                        <a:buSzPts val="1200"/>
                        <a:buFont typeface="Arial" panose="020B0604020202020204" pitchFamily="34" charset="0"/>
                        <a:buChar char="•"/>
                      </a:pPr>
                      <a:r>
                        <a:rPr lang="ar-SA" sz="1600" b="0" u="none" strike="noStrike" dirty="0">
                          <a:effectLst/>
                          <a:latin typeface="Arial" panose="020B0604020202020204" pitchFamily="34" charset="0"/>
                          <a:cs typeface="Arial" panose="020B0604020202020204" pitchFamily="34" charset="0"/>
                        </a:rPr>
                        <a:t>مواءمة قوانين وأنظمة وسياسات التعليم بما يضمنتخريج أجيال من المدارس والجامعات قادرة على التفكير الإبداعي وتمتلك المهارات المواكبة للتكنولوجيا العالمية، إضافة إلى تحفيز البحث العلمي والابتكار وإنتاج معارف وحلول للتحديات المحلية والعالمية.</a:t>
                      </a:r>
                      <a:endParaRPr lang="ar-SA" sz="1600" b="0" i="0" u="none" strike="noStrike" dirty="0">
                        <a:effectLst/>
                        <a:latin typeface="Arial" panose="020B0604020202020204" pitchFamily="34" charset="0"/>
                        <a:cs typeface="Arial" panose="020B0604020202020204" pitchFamily="34" charset="0"/>
                      </a:endParaRPr>
                    </a:p>
                  </a:txBody>
                  <a:tcPr marL="84294" marR="84294" marT="12158" marB="0"/>
                </a:tc>
                <a:extLst>
                  <a:ext uri="{0D108BD9-81ED-4DB2-BD59-A6C34878D82A}">
                    <a16:rowId xmlns:a16="http://schemas.microsoft.com/office/drawing/2014/main" val="2085538566"/>
                  </a:ext>
                </a:extLst>
              </a:tr>
            </a:tbl>
          </a:graphicData>
        </a:graphic>
      </p:graphicFrame>
    </p:spTree>
    <p:extLst>
      <p:ext uri="{BB962C8B-B14F-4D97-AF65-F5344CB8AC3E}">
        <p14:creationId xmlns:p14="http://schemas.microsoft.com/office/powerpoint/2010/main" val="294320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A7F30BF-869B-4EFF-BF39-71FE4F63BEC7}"/>
              </a:ext>
            </a:extLst>
          </p:cNvPr>
          <p:cNvSpPr>
            <a:spLocks noGrp="1"/>
          </p:cNvSpPr>
          <p:nvPr>
            <p:ph type="subTitle" idx="1"/>
          </p:nvPr>
        </p:nvSpPr>
        <p:spPr/>
        <p:txBody>
          <a:bodyPr/>
          <a:lstStyle/>
          <a:p>
            <a:r>
              <a:rPr lang="ar-JO" sz="2800" b="1" dirty="0"/>
              <a:t>الأطر الاستراتيجية الرقمية والبيئة القانونية وبناء القدرات</a:t>
            </a:r>
            <a:endParaRPr lang="en-US" sz="2800" b="1" dirty="0"/>
          </a:p>
        </p:txBody>
      </p:sp>
      <p:graphicFrame>
        <p:nvGraphicFramePr>
          <p:cNvPr id="5" name="Table 5">
            <a:extLst>
              <a:ext uri="{FF2B5EF4-FFF2-40B4-BE49-F238E27FC236}">
                <a16:creationId xmlns:a16="http://schemas.microsoft.com/office/drawing/2014/main" id="{6231104A-9D6B-6359-D697-1EF1CE68EC1B}"/>
              </a:ext>
            </a:extLst>
          </p:cNvPr>
          <p:cNvGraphicFramePr>
            <a:graphicFrameLocks noGrp="1"/>
          </p:cNvGraphicFramePr>
          <p:nvPr>
            <p:ph sz="half" idx="2"/>
            <p:extLst>
              <p:ext uri="{D42A27DB-BD31-4B8C-83A1-F6EECF244321}">
                <p14:modId xmlns:p14="http://schemas.microsoft.com/office/powerpoint/2010/main" val="2141324474"/>
              </p:ext>
            </p:extLst>
          </p:nvPr>
        </p:nvGraphicFramePr>
        <p:xfrm>
          <a:off x="321973" y="1493291"/>
          <a:ext cx="11729890" cy="4846320"/>
        </p:xfrm>
        <a:graphic>
          <a:graphicData uri="http://schemas.openxmlformats.org/drawingml/2006/table">
            <a:tbl>
              <a:tblPr firstRow="1" bandRow="1">
                <a:tableStyleId>{C083E6E3-FA7D-4D7B-A595-EF9225AFEA82}</a:tableStyleId>
              </a:tblPr>
              <a:tblGrid>
                <a:gridCol w="11729890">
                  <a:extLst>
                    <a:ext uri="{9D8B030D-6E8A-4147-A177-3AD203B41FA5}">
                      <a16:colId xmlns:a16="http://schemas.microsoft.com/office/drawing/2014/main" val="4277030833"/>
                    </a:ext>
                  </a:extLst>
                </a:gridCol>
              </a:tblGrid>
              <a:tr h="370840">
                <a:tc>
                  <a:txBody>
                    <a:bodyPr/>
                    <a:lstStyle/>
                    <a:p>
                      <a:pPr marL="228600" marR="0" lvl="0" indent="-228600" algn="just" defTabSz="914400" rtl="1" eaLnBrk="1" fontAlgn="t" latinLnBrk="0" hangingPunct="1">
                        <a:lnSpc>
                          <a:spcPct val="150000"/>
                        </a:lnSpc>
                        <a:spcBef>
                          <a:spcPts val="0"/>
                        </a:spcBef>
                        <a:spcAft>
                          <a:spcPts val="0"/>
                        </a:spcAft>
                        <a:buClrTx/>
                        <a:buSzPts val="1200"/>
                        <a:buFont typeface="Arial" panose="020B0604020202020204" pitchFamily="34" charset="0"/>
                        <a:buChar char="•"/>
                        <a:tabLst/>
                        <a:defRPr/>
                      </a:pPr>
                      <a:r>
                        <a:rPr kumimoji="0" lang="ar-SA" sz="16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القيام بجرد السياسات والخطط والبرامج القائمة والحالية التي تدعم تنمية المهارات الرقمية وتحليل كيفية استخدامها لدعم أهداف أجندة فلسطين الرقمية. حيث يجب أن تكون الأجندة الرقمية هي الوثيقة المعتمدة رسمياً والتي ينضوي تحتها جميع الخطط الرقمية المساندة الأخرى.</a:t>
                      </a:r>
                      <a:endParaRPr kumimoji="0" lang="en-US" sz="1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41645049"/>
                  </a:ext>
                </a:extLst>
              </a:tr>
              <a:tr h="370840">
                <a:tc>
                  <a:txBody>
                    <a:bodyPr/>
                    <a:lstStyle/>
                    <a:p>
                      <a:pPr marL="228600" marR="0" lvl="0" indent="-228600" algn="just" defTabSz="914400" rtl="1" eaLnBrk="1" fontAlgn="t" latinLnBrk="0" hangingPunct="1">
                        <a:lnSpc>
                          <a:spcPct val="150000"/>
                        </a:lnSpc>
                        <a:spcBef>
                          <a:spcPts val="0"/>
                        </a:spcBef>
                        <a:spcAft>
                          <a:spcPts val="0"/>
                        </a:spcAft>
                        <a:buClrTx/>
                        <a:buSzPts val="1200"/>
                        <a:buFont typeface="Arial" panose="020B0604020202020204" pitchFamily="34" charset="0"/>
                        <a:buChar char="•"/>
                        <a:tabLst/>
                        <a:defRPr/>
                      </a:pPr>
                      <a:r>
                        <a:rPr kumimoji="0" lang="ar-SA" sz="16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سدّ الفجوة الرقمية من خلال توفير المهارات الرقمية التي تمكّنهم من استخدام الأدوات الرقميّة لتحقيق اندماجهم الاجتماعي والاقتصادي، وذلك من خلال توفير خدمة إنترنت موثوقة وبأسعار معقولة، وتوفير أجهزة مزوّدة بخدمة الإنترنت والتي تلبّي احتياجات المستخدم، والعمل على عقد نشاطات ودورات ممنهجة لمحو الأمية الرّقميّة، وتوفير الدعم الفني المناسب، إضافة إلى توفير تطبيقات ومحتوى عبر الإنترنت هدفه تمكين وتشجيع الاكتفاء الذاتي والمشاركة والتعاون بين جميع مكوّنات المجتمع.</a:t>
                      </a:r>
                      <a:endParaRPr kumimoji="0" lang="en-US" sz="1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407685363"/>
                  </a:ext>
                </a:extLst>
              </a:tr>
              <a:tr h="370840">
                <a:tc>
                  <a:txBody>
                    <a:bodyPr/>
                    <a:lstStyle/>
                    <a:p>
                      <a:pPr marL="228600" marR="0" lvl="0" indent="-228600" algn="just" defTabSz="914400" rtl="1" eaLnBrk="1" fontAlgn="t" latinLnBrk="0" hangingPunct="1">
                        <a:lnSpc>
                          <a:spcPct val="150000"/>
                        </a:lnSpc>
                        <a:spcBef>
                          <a:spcPts val="0"/>
                        </a:spcBef>
                        <a:spcAft>
                          <a:spcPts val="0"/>
                        </a:spcAft>
                        <a:buClrTx/>
                        <a:buSzPts val="1200"/>
                        <a:buFont typeface="Arial" panose="020B0604020202020204" pitchFamily="34" charset="0"/>
                        <a:buChar char="•"/>
                        <a:tabLst/>
                        <a:defRPr/>
                      </a:pPr>
                      <a:r>
                        <a:rPr kumimoji="0" lang="ar-SA" sz="16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بناء القدرات البشرية في مجال البرمجة والعلوم التقنية والبيانات والذكاء الاصطناعي والأمن السبراني وقيادة جهد حكومي مع القطاع الخاص والشركات التكنولوجية العالمية وإعداد طواقم خبيرة ومؤهلة من خلال تدريب موظفين وخريجين جدد لتأهيلهم للعمل في شركات تكنولوجيا المعلومات سواء المحلية او الإقليمية أو العالمية.</a:t>
                      </a:r>
                      <a:endParaRPr kumimoji="0" lang="en-US" sz="1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62334148"/>
                  </a:ext>
                </a:extLst>
              </a:tr>
              <a:tr h="370840">
                <a:tc>
                  <a:txBody>
                    <a:bodyPr/>
                    <a:lstStyle/>
                    <a:p>
                      <a:pPr marL="228600" marR="0" lvl="0" indent="-228600" algn="just" defTabSz="914400" rtl="1" eaLnBrk="1" fontAlgn="t" latinLnBrk="0" hangingPunct="1">
                        <a:lnSpc>
                          <a:spcPct val="150000"/>
                        </a:lnSpc>
                        <a:spcBef>
                          <a:spcPts val="0"/>
                        </a:spcBef>
                        <a:spcAft>
                          <a:spcPts val="0"/>
                        </a:spcAft>
                        <a:buClrTx/>
                        <a:buSzPts val="1200"/>
                        <a:buFont typeface="Arial" panose="020B0604020202020204" pitchFamily="34" charset="0"/>
                        <a:buChar char="•"/>
                        <a:tabLst/>
                        <a:defRPr/>
                      </a:pPr>
                      <a:r>
                        <a:rPr kumimoji="0" lang="ar-SA" sz="16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تعزيز تعليم الذكاء الاصطناعي والتقنيات الناشئة في التعليم المدرسي والتعليم العالي وإدخال الذكاء الاصطناعي تدريجياً في الخدمات الحكومية لتقليل الجهد والوقت وتأدية الخدمات بشفافية ونزاهة، وإنشاء صندوق للأبحاث العلمية في مجال التقنيات الحديثة والذكاء الاصطناعي لخدمة القطاعات التنموية مثل الصحة والتعليم، بالشراكة بين الحكومة والجامعات والجهات المانحة.</a:t>
                      </a:r>
                      <a:endParaRPr kumimoji="0" lang="en-US" sz="1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49013008"/>
                  </a:ext>
                </a:extLst>
              </a:tr>
              <a:tr h="370840">
                <a:tc>
                  <a:txBody>
                    <a:bodyPr/>
                    <a:lstStyle/>
                    <a:p>
                      <a:pPr marL="228600" marR="0" lvl="0" indent="-228600" algn="just" defTabSz="914400" rtl="1" eaLnBrk="1" fontAlgn="t" latinLnBrk="0" hangingPunct="1">
                        <a:lnSpc>
                          <a:spcPct val="150000"/>
                        </a:lnSpc>
                        <a:spcBef>
                          <a:spcPts val="0"/>
                        </a:spcBef>
                        <a:spcAft>
                          <a:spcPts val="0"/>
                        </a:spcAft>
                        <a:buClrTx/>
                        <a:buSzPts val="1200"/>
                        <a:buFont typeface="Arial" panose="020B0604020202020204" pitchFamily="34" charset="0"/>
                        <a:buChar char="•"/>
                        <a:tabLst/>
                        <a:defRPr/>
                      </a:pPr>
                      <a:r>
                        <a:rPr kumimoji="0" lang="ar-SA" sz="16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ضرورة العمل على حماية البيانات الرقمية للأفراد والمؤسسات وتوفير جميع أنواع الحماية اللازمة لها لضمان ثقة المواطنين بها وباستخدامها خاصة اعتماد قانون حماية البيانات الشخصية وقانون الحق في الحصول على المعلومات.</a:t>
                      </a:r>
                      <a:endParaRPr kumimoji="0" lang="en-US" sz="1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03357466"/>
                  </a:ext>
                </a:extLst>
              </a:tr>
            </a:tbl>
          </a:graphicData>
        </a:graphic>
      </p:graphicFrame>
    </p:spTree>
    <p:extLst>
      <p:ext uri="{BB962C8B-B14F-4D97-AF65-F5344CB8AC3E}">
        <p14:creationId xmlns:p14="http://schemas.microsoft.com/office/powerpoint/2010/main" val="337510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557783"/>
            <a:ext cx="11053313" cy="457201"/>
          </a:xfrm>
        </p:spPr>
        <p:txBody>
          <a:bodyPr>
            <a:noAutofit/>
          </a:bodyPr>
          <a:lstStyle/>
          <a:p>
            <a:pPr>
              <a:lnSpc>
                <a:spcPct val="100000"/>
              </a:lnSpc>
              <a:spcAft>
                <a:spcPts val="600"/>
              </a:spcAft>
            </a:pPr>
            <a:r>
              <a:rPr lang="ar-JO" sz="2800" b="1" dirty="0"/>
              <a:t>البنية الأساسية (التحتية)</a:t>
            </a:r>
            <a:endParaRPr lang="en-US" sz="2800" b="1" dirty="0"/>
          </a:p>
        </p:txBody>
      </p:sp>
      <p:graphicFrame>
        <p:nvGraphicFramePr>
          <p:cNvPr id="7" name="Table 6">
            <a:extLst>
              <a:ext uri="{FF2B5EF4-FFF2-40B4-BE49-F238E27FC236}">
                <a16:creationId xmlns:a16="http://schemas.microsoft.com/office/drawing/2014/main" id="{431A8029-51F6-B5B9-8633-4840E3F90A08}"/>
              </a:ext>
            </a:extLst>
          </p:cNvPr>
          <p:cNvGraphicFramePr>
            <a:graphicFrameLocks noGrp="1"/>
          </p:cNvGraphicFramePr>
          <p:nvPr>
            <p:extLst>
              <p:ext uri="{D42A27DB-BD31-4B8C-83A1-F6EECF244321}">
                <p14:modId xmlns:p14="http://schemas.microsoft.com/office/powerpoint/2010/main" val="3647414451"/>
              </p:ext>
            </p:extLst>
          </p:nvPr>
        </p:nvGraphicFramePr>
        <p:xfrm>
          <a:off x="257101" y="1988484"/>
          <a:ext cx="11677795" cy="3998528"/>
        </p:xfrm>
        <a:graphic>
          <a:graphicData uri="http://schemas.openxmlformats.org/drawingml/2006/table">
            <a:tbl>
              <a:tblPr rtl="1" firstRow="1" bandRow="1">
                <a:tableStyleId>{5FD0F851-EC5A-4D38-B0AD-8093EC10F338}</a:tableStyleId>
              </a:tblPr>
              <a:tblGrid>
                <a:gridCol w="11677795">
                  <a:extLst>
                    <a:ext uri="{9D8B030D-6E8A-4147-A177-3AD203B41FA5}">
                      <a16:colId xmlns:a16="http://schemas.microsoft.com/office/drawing/2014/main" val="2795502375"/>
                    </a:ext>
                  </a:extLst>
                </a:gridCol>
              </a:tblGrid>
              <a:tr h="461928">
                <a:tc>
                  <a:txBody>
                    <a:bodyPr/>
                    <a:lstStyle/>
                    <a:p>
                      <a:pPr marL="171450" marR="0" indent="-171450" algn="r" rtl="1">
                        <a:lnSpc>
                          <a:spcPct val="150000"/>
                        </a:lnSpc>
                        <a:spcBef>
                          <a:spcPts val="0"/>
                        </a:spcBef>
                        <a:spcAft>
                          <a:spcPts val="0"/>
                        </a:spcAft>
                        <a:buFont typeface="Arial" panose="020B0604020202020204" pitchFamily="34" charset="0"/>
                        <a:buChar char="•"/>
                      </a:pPr>
                      <a:r>
                        <a:rPr lang="ar-SA" sz="1600" b="0" cap="none" spc="0">
                          <a:solidFill>
                            <a:schemeClr val="tx1"/>
                          </a:solidFill>
                          <a:effectLst/>
                          <a:latin typeface="Arial" panose="020B0604020202020204" pitchFamily="34" charset="0"/>
                          <a:cs typeface="Arial" panose="020B0604020202020204" pitchFamily="34" charset="0"/>
                        </a:rPr>
                        <a:t>تشغيل الجيل الرابع والخامس لشبكة الاتصالات النقالة الفلسطينية.</a:t>
                      </a:r>
                      <a:endParaRPr lang="en-US" sz="1600" b="0" cap="none" spc="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47082" marR="47082" marT="0" marB="94164" anchor="b"/>
                </a:tc>
                <a:extLst>
                  <a:ext uri="{0D108BD9-81ED-4DB2-BD59-A6C34878D82A}">
                    <a16:rowId xmlns:a16="http://schemas.microsoft.com/office/drawing/2014/main" val="240016138"/>
                  </a:ext>
                </a:extLst>
              </a:tr>
              <a:tr h="661962">
                <a:tc>
                  <a:txBody>
                    <a:bodyPr/>
                    <a:lstStyle/>
                    <a:p>
                      <a:pPr marL="171450" marR="0" indent="-171450" algn="just" rtl="1">
                        <a:lnSpc>
                          <a:spcPct val="150000"/>
                        </a:lnSpc>
                        <a:spcBef>
                          <a:spcPts val="0"/>
                        </a:spcBef>
                        <a:spcAft>
                          <a:spcPts val="0"/>
                        </a:spcAft>
                        <a:buFont typeface="Arial" panose="020B0604020202020204" pitchFamily="34" charset="0"/>
                        <a:buChar char="•"/>
                      </a:pPr>
                      <a:r>
                        <a:rPr lang="ar-SA" sz="1600" cap="none" spc="0" dirty="0">
                          <a:solidFill>
                            <a:schemeClr val="tx1"/>
                          </a:solidFill>
                          <a:effectLst/>
                          <a:latin typeface="Arial" panose="020B0604020202020204" pitchFamily="34" charset="0"/>
                          <a:cs typeface="Arial" panose="020B0604020202020204" pitchFamily="34" charset="0"/>
                        </a:rPr>
                        <a:t>تطوير البنية التحتية لتكنولوجيا المعلومات والاتصالات من أجل نفاذية أفضل من خلال توسيع وتطوير شبكة الاتصالات والإنترنت في فلسطين لتشمل جميع المناطق دون استثناء، إضافة إلى تعزيز ودعم تنفيذ مشروع الألياف الضوئية لكل بيت فلسطيني.</a:t>
                      </a:r>
                      <a:endParaRPr lang="en-US" sz="1600" cap="none" spc="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47082" marR="47082" marT="0" marB="94164"/>
                </a:tc>
                <a:extLst>
                  <a:ext uri="{0D108BD9-81ED-4DB2-BD59-A6C34878D82A}">
                    <a16:rowId xmlns:a16="http://schemas.microsoft.com/office/drawing/2014/main" val="742662420"/>
                  </a:ext>
                </a:extLst>
              </a:tr>
              <a:tr h="379469">
                <a:tc>
                  <a:txBody>
                    <a:bodyPr/>
                    <a:lstStyle/>
                    <a:p>
                      <a:pPr marL="171450" marR="0" indent="-171450" algn="just" rtl="1">
                        <a:lnSpc>
                          <a:spcPct val="150000"/>
                        </a:lnSpc>
                        <a:spcBef>
                          <a:spcPts val="0"/>
                        </a:spcBef>
                        <a:spcAft>
                          <a:spcPts val="0"/>
                        </a:spcAft>
                        <a:buFont typeface="Arial" panose="020B0604020202020204" pitchFamily="34" charset="0"/>
                        <a:buChar char="•"/>
                      </a:pPr>
                      <a:r>
                        <a:rPr lang="ar-LB" sz="1600" cap="none" spc="0">
                          <a:solidFill>
                            <a:schemeClr val="tx1"/>
                          </a:solidFill>
                          <a:effectLst/>
                          <a:latin typeface="Arial" panose="020B0604020202020204" pitchFamily="34" charset="0"/>
                          <a:cs typeface="Arial" panose="020B0604020202020204" pitchFamily="34" charset="0"/>
                        </a:rPr>
                        <a:t>إ</a:t>
                      </a:r>
                      <a:r>
                        <a:rPr lang="ar-SA" sz="1600" cap="none" spc="0">
                          <a:solidFill>
                            <a:schemeClr val="tx1"/>
                          </a:solidFill>
                          <a:effectLst/>
                          <a:latin typeface="Arial" panose="020B0604020202020204" pitchFamily="34" charset="0"/>
                          <a:cs typeface="Arial" panose="020B0604020202020204" pitchFamily="34" charset="0"/>
                        </a:rPr>
                        <a:t>نشاء شبكة الألياف الحكومية الفلسطينية بهدف ربط جميع مؤسسات الحكومة والأمن بشبكة ألياف ضوئية عالية الجودة وآمنة وسرية.</a:t>
                      </a:r>
                      <a:endParaRPr lang="en-US" sz="1600" cap="none" spc="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47082" marR="47082" marT="0" marB="94164"/>
                </a:tc>
                <a:extLst>
                  <a:ext uri="{0D108BD9-81ED-4DB2-BD59-A6C34878D82A}">
                    <a16:rowId xmlns:a16="http://schemas.microsoft.com/office/drawing/2014/main" val="772707857"/>
                  </a:ext>
                </a:extLst>
              </a:tr>
              <a:tr h="661962">
                <a:tc>
                  <a:txBody>
                    <a:bodyPr/>
                    <a:lstStyle/>
                    <a:p>
                      <a:pPr marL="171450" marR="0" indent="-171450" algn="just" rtl="1">
                        <a:lnSpc>
                          <a:spcPct val="150000"/>
                        </a:lnSpc>
                        <a:spcBef>
                          <a:spcPts val="0"/>
                        </a:spcBef>
                        <a:spcAft>
                          <a:spcPts val="0"/>
                        </a:spcAft>
                        <a:buFont typeface="Arial" panose="020B0604020202020204" pitchFamily="34" charset="0"/>
                        <a:buChar char="•"/>
                      </a:pPr>
                      <a:r>
                        <a:rPr lang="ar-SA" sz="1600" cap="none" spc="0">
                          <a:solidFill>
                            <a:schemeClr val="tx1"/>
                          </a:solidFill>
                          <a:effectLst/>
                          <a:latin typeface="Arial" panose="020B0604020202020204" pitchFamily="34" charset="0"/>
                          <a:cs typeface="Arial" panose="020B0604020202020204" pitchFamily="34" charset="0"/>
                        </a:rPr>
                        <a:t>تطوير مركز الحاسوب الحكومي الفلسطيني المركزي لتمكينه من تقديم خدمات متقدمة وبمعايير عالمية للمؤسسات الحكومية الفلسطينية لدعم مشروع الحكومة الإلكترونية وبرنامج التحول الرقمي الحكومي.</a:t>
                      </a:r>
                      <a:endParaRPr lang="en-US" sz="1600" cap="none" spc="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47082" marR="47082" marT="0" marB="94164"/>
                </a:tc>
                <a:extLst>
                  <a:ext uri="{0D108BD9-81ED-4DB2-BD59-A6C34878D82A}">
                    <a16:rowId xmlns:a16="http://schemas.microsoft.com/office/drawing/2014/main" val="2400669533"/>
                  </a:ext>
                </a:extLst>
              </a:tr>
              <a:tr h="661962">
                <a:tc>
                  <a:txBody>
                    <a:bodyPr/>
                    <a:lstStyle/>
                    <a:p>
                      <a:pPr marL="171450" marR="0" indent="-171450" algn="just" rtl="1">
                        <a:lnSpc>
                          <a:spcPct val="150000"/>
                        </a:lnSpc>
                        <a:spcBef>
                          <a:spcPts val="0"/>
                        </a:spcBef>
                        <a:spcAft>
                          <a:spcPts val="0"/>
                        </a:spcAft>
                        <a:buFont typeface="Arial" panose="020B0604020202020204" pitchFamily="34" charset="0"/>
                        <a:buChar char="•"/>
                      </a:pPr>
                      <a:r>
                        <a:rPr lang="ar-SA" sz="1600" cap="none" spc="0">
                          <a:solidFill>
                            <a:schemeClr val="tx1"/>
                          </a:solidFill>
                          <a:effectLst/>
                          <a:latin typeface="Arial" panose="020B0604020202020204" pitchFamily="34" charset="0"/>
                          <a:cs typeface="Arial" panose="020B0604020202020204" pitchFamily="34" charset="0"/>
                        </a:rPr>
                        <a:t>تطوير مركز الأمن السبراني</a:t>
                      </a:r>
                      <a:r>
                        <a:rPr lang="en-US" sz="1600" cap="none" spc="0">
                          <a:solidFill>
                            <a:schemeClr val="tx1"/>
                          </a:solidFill>
                          <a:effectLst/>
                          <a:latin typeface="Arial" panose="020B0604020202020204" pitchFamily="34" charset="0"/>
                          <a:cs typeface="Arial" panose="020B0604020202020204" pitchFamily="34" charset="0"/>
                        </a:rPr>
                        <a:t> </a:t>
                      </a:r>
                      <a:r>
                        <a:rPr lang="ar-SA" sz="1600" cap="none" spc="0">
                          <a:solidFill>
                            <a:schemeClr val="tx1"/>
                          </a:solidFill>
                          <a:effectLst/>
                          <a:latin typeface="Arial" panose="020B0604020202020204" pitchFamily="34" charset="0"/>
                          <a:cs typeface="Arial" panose="020B0604020202020204" pitchFamily="34" charset="0"/>
                        </a:rPr>
                        <a:t>الحكومي وتوفير مختبرات مركزية للأمن السبراني على مستوى الدولة، و حوكمة أمن المعلومات في الدوائر الحكومية وفق معايير دولية مثل المعيار الدولي </a:t>
                      </a:r>
                      <a:r>
                        <a:rPr lang="en-US" sz="1600" cap="none" spc="0">
                          <a:solidFill>
                            <a:schemeClr val="tx1"/>
                          </a:solidFill>
                          <a:effectLst/>
                          <a:latin typeface="Arial" panose="020B0604020202020204" pitchFamily="34" charset="0"/>
                          <a:cs typeface="Arial" panose="020B0604020202020204" pitchFamily="34" charset="0"/>
                        </a:rPr>
                        <a:t>ISO 27001</a:t>
                      </a:r>
                      <a:r>
                        <a:rPr lang="ar-SA" sz="1600" cap="none" spc="0">
                          <a:solidFill>
                            <a:schemeClr val="tx1"/>
                          </a:solidFill>
                          <a:effectLst/>
                          <a:latin typeface="Arial" panose="020B0604020202020204" pitchFamily="34" charset="0"/>
                          <a:cs typeface="Arial" panose="020B0604020202020204" pitchFamily="34" charset="0"/>
                        </a:rPr>
                        <a:t>وإعداد فريق وطني مؤهل في الأمن السبرانيالسيبراني.</a:t>
                      </a:r>
                      <a:endParaRPr lang="en-US" sz="1600" cap="none" spc="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47082" marR="47082" marT="0" marB="94164"/>
                </a:tc>
                <a:extLst>
                  <a:ext uri="{0D108BD9-81ED-4DB2-BD59-A6C34878D82A}">
                    <a16:rowId xmlns:a16="http://schemas.microsoft.com/office/drawing/2014/main" val="3767907959"/>
                  </a:ext>
                </a:extLst>
              </a:tr>
              <a:tr h="661962">
                <a:tc>
                  <a:txBody>
                    <a:bodyPr/>
                    <a:lstStyle/>
                    <a:p>
                      <a:pPr marL="171450" marR="0" indent="-171450" algn="r" rtl="1">
                        <a:lnSpc>
                          <a:spcPct val="150000"/>
                        </a:lnSpc>
                        <a:spcBef>
                          <a:spcPts val="0"/>
                        </a:spcBef>
                        <a:spcAft>
                          <a:spcPts val="0"/>
                        </a:spcAft>
                        <a:buFont typeface="Arial" panose="020B0604020202020204" pitchFamily="34" charset="0"/>
                        <a:buChar char="•"/>
                      </a:pPr>
                      <a:r>
                        <a:rPr lang="ar-SA" sz="1600" cap="none" spc="0" dirty="0">
                          <a:solidFill>
                            <a:schemeClr val="tx1"/>
                          </a:solidFill>
                          <a:effectLst/>
                          <a:latin typeface="Arial" panose="020B0604020202020204" pitchFamily="34" charset="0"/>
                          <a:cs typeface="Arial" panose="020B0604020202020204" pitchFamily="34" charset="0"/>
                        </a:rPr>
                        <a:t>إنشاء خطة إدارة المخاطر لتكنولوجيا المعلومات والاتصالات في الدوائر الحكومية، والاستفادة من مركز البيانات الحكومي الوطني ومراكز البيانات التابعة للقطاع الخاص لتحقيق مبدأ تقديم خدمات دون انقطاع </a:t>
                      </a:r>
                      <a:r>
                        <a:rPr lang="en-GB" sz="1600" cap="none" spc="0" dirty="0">
                          <a:solidFill>
                            <a:schemeClr val="tx1"/>
                          </a:solidFill>
                          <a:effectLst/>
                          <a:latin typeface="Arial" panose="020B0604020202020204" pitchFamily="34" charset="0"/>
                          <a:cs typeface="Arial" panose="020B0604020202020204" pitchFamily="34" charset="0"/>
                        </a:rPr>
                        <a:t>24x7x365</a:t>
                      </a:r>
                      <a:r>
                        <a:rPr lang="ar-SA" sz="1600" cap="none" spc="0" dirty="0">
                          <a:solidFill>
                            <a:schemeClr val="tx1"/>
                          </a:solidFill>
                          <a:effectLst/>
                          <a:latin typeface="Arial" panose="020B0604020202020204" pitchFamily="34" charset="0"/>
                          <a:cs typeface="Arial" panose="020B0604020202020204" pitchFamily="34" charset="0"/>
                        </a:rPr>
                        <a:t>.</a:t>
                      </a:r>
                      <a:endParaRPr lang="en-US" sz="1600" cap="none" spc="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47082" marR="47082" marT="0" marB="94164"/>
                </a:tc>
                <a:extLst>
                  <a:ext uri="{0D108BD9-81ED-4DB2-BD59-A6C34878D82A}">
                    <a16:rowId xmlns:a16="http://schemas.microsoft.com/office/drawing/2014/main" val="2733162931"/>
                  </a:ext>
                </a:extLst>
              </a:tr>
            </a:tbl>
          </a:graphicData>
        </a:graphic>
      </p:graphicFrame>
    </p:spTree>
    <p:extLst>
      <p:ext uri="{BB962C8B-B14F-4D97-AF65-F5344CB8AC3E}">
        <p14:creationId xmlns:p14="http://schemas.microsoft.com/office/powerpoint/2010/main" val="239356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2800" b="1" dirty="0"/>
              <a:t>الاقتصاد الرقمي والعمالة الرقمية والتجارة الرقمية</a:t>
            </a:r>
            <a:endParaRPr lang="en-US" sz="2800" b="1" dirty="0"/>
          </a:p>
        </p:txBody>
      </p:sp>
      <p:graphicFrame>
        <p:nvGraphicFramePr>
          <p:cNvPr id="4" name="Table 3">
            <a:extLst>
              <a:ext uri="{FF2B5EF4-FFF2-40B4-BE49-F238E27FC236}">
                <a16:creationId xmlns:a16="http://schemas.microsoft.com/office/drawing/2014/main" id="{5F71A466-4D30-4654-BB13-2EA8847C4241}"/>
              </a:ext>
            </a:extLst>
          </p:cNvPr>
          <p:cNvGraphicFramePr>
            <a:graphicFrameLocks noGrp="1"/>
          </p:cNvGraphicFramePr>
          <p:nvPr>
            <p:extLst>
              <p:ext uri="{D42A27DB-BD31-4B8C-83A1-F6EECF244321}">
                <p14:modId xmlns:p14="http://schemas.microsoft.com/office/powerpoint/2010/main" val="2853275760"/>
              </p:ext>
            </p:extLst>
          </p:nvPr>
        </p:nvGraphicFramePr>
        <p:xfrm>
          <a:off x="206827" y="1932468"/>
          <a:ext cx="11778343" cy="4337803"/>
        </p:xfrm>
        <a:graphic>
          <a:graphicData uri="http://schemas.openxmlformats.org/drawingml/2006/table">
            <a:tbl>
              <a:tblPr rtl="1" bandRow="1">
                <a:tableStyleId>{00A15C55-8517-42AA-B614-E9B94910E393}</a:tableStyleId>
              </a:tblPr>
              <a:tblGrid>
                <a:gridCol w="11778343">
                  <a:extLst>
                    <a:ext uri="{9D8B030D-6E8A-4147-A177-3AD203B41FA5}">
                      <a16:colId xmlns:a16="http://schemas.microsoft.com/office/drawing/2014/main" val="884132393"/>
                    </a:ext>
                  </a:extLst>
                </a:gridCol>
              </a:tblGrid>
              <a:tr h="518817">
                <a:tc>
                  <a:txBody>
                    <a:bodyPr/>
                    <a:lstStyle/>
                    <a:p>
                      <a:pPr marL="0" marR="0" algn="just" rtl="1">
                        <a:lnSpc>
                          <a:spcPct val="150000"/>
                        </a:lnSpc>
                        <a:spcBef>
                          <a:spcPts val="0"/>
                        </a:spcBef>
                        <a:spcAft>
                          <a:spcPts val="0"/>
                        </a:spcAft>
                      </a:pPr>
                      <a:r>
                        <a:rPr lang="ar-SA" sz="1600" dirty="0">
                          <a:effectLst/>
                          <a:latin typeface="Arial" panose="020B0604020202020204" pitchFamily="34" charset="0"/>
                          <a:cs typeface="Arial" panose="020B0604020202020204" pitchFamily="34" charset="0"/>
                        </a:rPr>
                        <a:t>استقطاب الشركات العالمية للاستثمار في فلسطين خاصة في مجال البحث والتطوير وذلك من خلال جهد حكومي ممنهج يوفر حزم تشجيع للاستثمار من جهة والترتيب مع القطاع الخاص الفلسطيني من جهة أخرى.</a:t>
                      </a:r>
                      <a:endParaRPr lang="en-US" sz="1400" dirty="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1876010379"/>
                  </a:ext>
                </a:extLst>
              </a:tr>
              <a:tr h="353997">
                <a:tc>
                  <a:txBody>
                    <a:bodyPr/>
                    <a:lstStyle/>
                    <a:p>
                      <a:pPr marL="0" marR="0" algn="just" rtl="1">
                        <a:lnSpc>
                          <a:spcPct val="150000"/>
                        </a:lnSpc>
                        <a:spcBef>
                          <a:spcPts val="0"/>
                        </a:spcBef>
                        <a:spcAft>
                          <a:spcPts val="0"/>
                        </a:spcAft>
                      </a:pPr>
                      <a:r>
                        <a:rPr lang="ar-SA" sz="1600">
                          <a:effectLst/>
                          <a:latin typeface="Arial" panose="020B0604020202020204" pitchFamily="34" charset="0"/>
                          <a:cs typeface="Arial" panose="020B0604020202020204" pitchFamily="34" charset="0"/>
                        </a:rPr>
                        <a:t>زيادة الاستثمار بأراضي الدولة في مشاريع تكنولوجية بنسبة 10% سنوي.</a:t>
                      </a:r>
                      <a:endParaRPr lang="en-US" sz="14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3036937694"/>
                  </a:ext>
                </a:extLst>
              </a:tr>
              <a:tr h="518817">
                <a:tc>
                  <a:txBody>
                    <a:bodyPr/>
                    <a:lstStyle/>
                    <a:p>
                      <a:pPr marL="0" marR="0" algn="just" rtl="1">
                        <a:lnSpc>
                          <a:spcPct val="150000"/>
                        </a:lnSpc>
                        <a:spcBef>
                          <a:spcPts val="0"/>
                        </a:spcBef>
                        <a:spcAft>
                          <a:spcPts val="0"/>
                        </a:spcAft>
                      </a:pPr>
                      <a:r>
                        <a:rPr lang="ar-SA" sz="1600">
                          <a:effectLst/>
                          <a:latin typeface="Arial" panose="020B0604020202020204" pitchFamily="34" charset="0"/>
                          <a:cs typeface="Arial" panose="020B0604020202020204" pitchFamily="34" charset="0"/>
                        </a:rPr>
                        <a:t>العمل على تعزيز الإدماج المالي في فلسطين لضمان أن الأفراد والمؤسسات لديهم إمكانية الوصول إلى منتجات وخدمات مالية مفيدة وبأسعار معقولة تلبي احتياجاتهم، مثل معاملات ومدفوعات ومنتجات ادخار وتسهيلات ائتمانية وقروض وخدمات تأمين، ويتم تقديمها لهم جميعاً على نحو مسؤول ومستدام.</a:t>
                      </a:r>
                      <a:endParaRPr lang="en-US" sz="14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171682322"/>
                  </a:ext>
                </a:extLst>
              </a:tr>
              <a:tr h="518817">
                <a:tc>
                  <a:txBody>
                    <a:bodyPr/>
                    <a:lstStyle/>
                    <a:p>
                      <a:pPr marL="0" marR="0" algn="just" rtl="1">
                        <a:lnSpc>
                          <a:spcPct val="150000"/>
                        </a:lnSpc>
                        <a:spcBef>
                          <a:spcPts val="0"/>
                        </a:spcBef>
                        <a:spcAft>
                          <a:spcPts val="0"/>
                        </a:spcAft>
                      </a:pPr>
                      <a:r>
                        <a:rPr lang="ar-SA" sz="1600">
                          <a:effectLst/>
                          <a:latin typeface="Arial" panose="020B0604020202020204" pitchFamily="34" charset="0"/>
                          <a:cs typeface="Arial" panose="020B0604020202020204" pitchFamily="34" charset="0"/>
                        </a:rPr>
                        <a:t>تعزيز استخدام التجارة الالكترونية ودعمها بالقوانين الناظمة لها وتسهيل مهمة الشركات والمؤسسات والأفراد من الاستفادة من خدمات التجارة الإلكترونية سواء من داخل او خارج فلسطين، وأهمها قانون التجارة الإلكترونية الذي يتم العمل على إعداده الآن.</a:t>
                      </a:r>
                      <a:endParaRPr lang="en-US" sz="14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731056561"/>
                  </a:ext>
                </a:extLst>
              </a:tr>
              <a:tr h="787304">
                <a:tc>
                  <a:txBody>
                    <a:bodyPr/>
                    <a:lstStyle/>
                    <a:p>
                      <a:pPr marL="0" marR="0" algn="just" rtl="1">
                        <a:lnSpc>
                          <a:spcPct val="150000"/>
                        </a:lnSpc>
                        <a:spcBef>
                          <a:spcPts val="0"/>
                        </a:spcBef>
                        <a:spcAft>
                          <a:spcPts val="0"/>
                        </a:spcAft>
                      </a:pPr>
                      <a:r>
                        <a:rPr lang="ar-SA" sz="1600">
                          <a:effectLst/>
                          <a:latin typeface="Arial" panose="020B0604020202020204" pitchFamily="34" charset="0"/>
                          <a:cs typeface="Arial" panose="020B0604020202020204" pitchFamily="34" charset="0"/>
                        </a:rPr>
                        <a:t>حشد الدعم المحلي والدولي لدعم الشركات الريادية والناشئة والشباب الرياديين من خلال استقطاب مستثمرين وشركات رأسمال مغامر للاستثمار في هذه المبادرات، وتوجيه بعض مشاريع الدعم الدولي للشعب الفلسطيني لدعم قطاع تكنولوجيا المعلومات والاتصالات الفلسطيني خاصة المشاريع الريادية والشركات الناشئة والمنتجات والخدمات الجاهزة للتصدير خارج فلسطين</a:t>
                      </a:r>
                      <a:endParaRPr lang="en-US" sz="14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845370183"/>
                  </a:ext>
                </a:extLst>
              </a:tr>
              <a:tr h="353997">
                <a:tc>
                  <a:txBody>
                    <a:bodyPr/>
                    <a:lstStyle/>
                    <a:p>
                      <a:pPr marL="0" marR="0" algn="just" rtl="1">
                        <a:lnSpc>
                          <a:spcPct val="150000"/>
                        </a:lnSpc>
                        <a:spcBef>
                          <a:spcPts val="0"/>
                        </a:spcBef>
                        <a:spcAft>
                          <a:spcPts val="0"/>
                        </a:spcAft>
                      </a:pPr>
                      <a:r>
                        <a:rPr lang="ar-SA" sz="1600">
                          <a:effectLst/>
                          <a:latin typeface="Arial" panose="020B0604020202020204" pitchFamily="34" charset="0"/>
                          <a:cs typeface="Arial" panose="020B0604020202020204" pitchFamily="34" charset="0"/>
                        </a:rPr>
                        <a:t>بناء وتطبيق منظومة دفع الكتروني عبر استراتيجية وطنية تمكّن المواطنين والمؤسسات من تقديم خدمات الكترونية وذكية مدفوعة.</a:t>
                      </a:r>
                      <a:endParaRPr lang="en-US" sz="14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1741248665"/>
                  </a:ext>
                </a:extLst>
              </a:tr>
              <a:tr h="518817">
                <a:tc>
                  <a:txBody>
                    <a:bodyPr/>
                    <a:lstStyle/>
                    <a:p>
                      <a:pPr marL="0" marR="0" algn="just" rtl="1">
                        <a:lnSpc>
                          <a:spcPct val="150000"/>
                        </a:lnSpc>
                        <a:spcBef>
                          <a:spcPts val="0"/>
                        </a:spcBef>
                        <a:spcAft>
                          <a:spcPts val="0"/>
                        </a:spcAft>
                      </a:pPr>
                      <a:r>
                        <a:rPr lang="ar-SA" sz="1600" dirty="0">
                          <a:effectLst/>
                          <a:latin typeface="Arial" panose="020B0604020202020204" pitchFamily="34" charset="0"/>
                          <a:cs typeface="Arial" panose="020B0604020202020204" pitchFamily="34" charset="0"/>
                        </a:rPr>
                        <a:t>استكمال ومراجعة تسجيل وتصنيف جميع الشركات العاملة في مجالات تكنولوجيا المعلومات والاتصالات في فلسطين وفق تصنيف موحد يتوافق مع المعايير العالمية (</a:t>
                      </a:r>
                      <a:r>
                        <a:rPr lang="en-US" sz="1600" dirty="0">
                          <a:effectLst/>
                          <a:latin typeface="Arial" panose="020B0604020202020204" pitchFamily="34" charset="0"/>
                          <a:cs typeface="Arial" panose="020B0604020202020204" pitchFamily="34" charset="0"/>
                        </a:rPr>
                        <a:t>ISIC4</a:t>
                      </a:r>
                      <a:r>
                        <a:rPr lang="ar-JO" sz="16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574753712"/>
                  </a:ext>
                </a:extLst>
              </a:tr>
            </a:tbl>
          </a:graphicData>
        </a:graphic>
      </p:graphicFrame>
    </p:spTree>
    <p:extLst>
      <p:ext uri="{BB962C8B-B14F-4D97-AF65-F5344CB8AC3E}">
        <p14:creationId xmlns:p14="http://schemas.microsoft.com/office/powerpoint/2010/main" val="201673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3200" b="1" dirty="0"/>
              <a:t>التحوّل الرقمي والإدماج الاجتماعي</a:t>
            </a:r>
            <a:endParaRPr lang="en-US" sz="3200" b="1" dirty="0"/>
          </a:p>
        </p:txBody>
      </p:sp>
      <p:graphicFrame>
        <p:nvGraphicFramePr>
          <p:cNvPr id="3" name="Table 2">
            <a:extLst>
              <a:ext uri="{FF2B5EF4-FFF2-40B4-BE49-F238E27FC236}">
                <a16:creationId xmlns:a16="http://schemas.microsoft.com/office/drawing/2014/main" id="{23636408-B8A8-EBE7-0F47-89533E91015D}"/>
              </a:ext>
            </a:extLst>
          </p:cNvPr>
          <p:cNvGraphicFramePr>
            <a:graphicFrameLocks noGrp="1"/>
          </p:cNvGraphicFramePr>
          <p:nvPr>
            <p:extLst>
              <p:ext uri="{D42A27DB-BD31-4B8C-83A1-F6EECF244321}">
                <p14:modId xmlns:p14="http://schemas.microsoft.com/office/powerpoint/2010/main" val="1941764140"/>
              </p:ext>
            </p:extLst>
          </p:nvPr>
        </p:nvGraphicFramePr>
        <p:xfrm>
          <a:off x="244929" y="2220067"/>
          <a:ext cx="11691257" cy="3759200"/>
        </p:xfrm>
        <a:graphic>
          <a:graphicData uri="http://schemas.openxmlformats.org/drawingml/2006/table">
            <a:tbl>
              <a:tblPr rtl="1" bandRow="1">
                <a:tableStyleId>{FABFCF23-3B69-468F-B69F-88F6DE6A72F2}</a:tableStyleId>
              </a:tblPr>
              <a:tblGrid>
                <a:gridCol w="11691257">
                  <a:extLst>
                    <a:ext uri="{9D8B030D-6E8A-4147-A177-3AD203B41FA5}">
                      <a16:colId xmlns:a16="http://schemas.microsoft.com/office/drawing/2014/main" val="3984413820"/>
                    </a:ext>
                  </a:extLst>
                </a:gridCol>
              </a:tblGrid>
              <a:tr h="294360">
                <a:tc>
                  <a:txBody>
                    <a:bodyPr/>
                    <a:lstStyle/>
                    <a:p>
                      <a:pPr marL="171450" marR="0" indent="-171450" algn="r" rtl="1">
                        <a:lnSpc>
                          <a:spcPct val="150000"/>
                        </a:lnSpc>
                        <a:spcBef>
                          <a:spcPts val="0"/>
                        </a:spcBef>
                        <a:spcAft>
                          <a:spcPts val="0"/>
                        </a:spcAft>
                        <a:buFont typeface="Arial" panose="020B0604020202020204" pitchFamily="34" charset="0"/>
                        <a:buChar char="•"/>
                      </a:pPr>
                      <a:r>
                        <a:rPr lang="ar-SA" sz="1800">
                          <a:effectLst/>
                          <a:latin typeface="Arial" panose="020B0604020202020204" pitchFamily="34" charset="0"/>
                          <a:cs typeface="Arial" panose="020B0604020202020204" pitchFamily="34" charset="0"/>
                        </a:rPr>
                        <a:t>تفعيل الرقم الوطني الموحّد الالكتروني لجميع المواطنين وإصدار بطاقة الهوية الفلسطينية الذكية.</a:t>
                      </a:r>
                      <a:endParaRPr lang="en-US" sz="16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2113759741"/>
                  </a:ext>
                </a:extLst>
              </a:tr>
              <a:tr h="431413">
                <a:tc>
                  <a:txBody>
                    <a:bodyPr/>
                    <a:lstStyle/>
                    <a:p>
                      <a:pPr marL="171450" marR="0" indent="-171450" algn="r" rtl="1">
                        <a:lnSpc>
                          <a:spcPct val="150000"/>
                        </a:lnSpc>
                        <a:spcBef>
                          <a:spcPts val="0"/>
                        </a:spcBef>
                        <a:spcAft>
                          <a:spcPts val="0"/>
                        </a:spcAft>
                        <a:buFont typeface="Arial" panose="020B0604020202020204" pitchFamily="34" charset="0"/>
                        <a:buChar char="•"/>
                      </a:pPr>
                      <a:r>
                        <a:rPr lang="ar-SA" sz="1800" dirty="0">
                          <a:effectLst/>
                          <a:latin typeface="Arial" panose="020B0604020202020204" pitchFamily="34" charset="0"/>
                          <a:cs typeface="Arial" panose="020B0604020202020204" pitchFamily="34" charset="0"/>
                        </a:rPr>
                        <a:t>توفير منصات خدمات ذكية للمواطنين والمؤسسات لتسهيل انجاز معاملاتهم وزيادة فاعلية عمل المؤسسات وتقليل الوقت والجهد المطلوب لذلك، خاصة مشروع "حكومتي" للخدمات الحكومية الذكية الذاتية للمواطنين والمؤسسات والعمل على استكماله وتنفيذه .</a:t>
                      </a:r>
                      <a:endParaRPr lang="en-US" sz="1600" dirty="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3546505128"/>
                  </a:ext>
                </a:extLst>
              </a:tr>
              <a:tr h="294360">
                <a:tc>
                  <a:txBody>
                    <a:bodyPr/>
                    <a:lstStyle/>
                    <a:p>
                      <a:pPr marL="171450" marR="0" indent="-171450" algn="r" rtl="1">
                        <a:lnSpc>
                          <a:spcPct val="150000"/>
                        </a:lnSpc>
                        <a:spcBef>
                          <a:spcPts val="0"/>
                        </a:spcBef>
                        <a:spcAft>
                          <a:spcPts val="0"/>
                        </a:spcAft>
                        <a:buFont typeface="Arial" panose="020B0604020202020204" pitchFamily="34" charset="0"/>
                        <a:buChar char="•"/>
                      </a:pPr>
                      <a:r>
                        <a:rPr lang="ar-SA" sz="1800">
                          <a:effectLst/>
                          <a:latin typeface="Arial" panose="020B0604020202020204" pitchFamily="34" charset="0"/>
                          <a:cs typeface="Arial" panose="020B0604020202020204" pitchFamily="34" charset="0"/>
                        </a:rPr>
                        <a:t>تعزيز النفاذية الرقمية والإدماج الرقمي بجميع مكوّناته للتأكد من تشميل جميع مكوّنات المجتمع خاصة في المناطق المهمشة والنساء والأشخاص ذوي الإعاقة.</a:t>
                      </a:r>
                      <a:endParaRPr lang="en-US" sz="16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825859502"/>
                  </a:ext>
                </a:extLst>
              </a:tr>
              <a:tr h="294360">
                <a:tc>
                  <a:txBody>
                    <a:bodyPr/>
                    <a:lstStyle/>
                    <a:p>
                      <a:pPr marL="171450" marR="0" indent="-171450" algn="r" rtl="1">
                        <a:lnSpc>
                          <a:spcPct val="150000"/>
                        </a:lnSpc>
                        <a:spcBef>
                          <a:spcPts val="0"/>
                        </a:spcBef>
                        <a:spcAft>
                          <a:spcPts val="0"/>
                        </a:spcAft>
                        <a:buFont typeface="Arial" panose="020B0604020202020204" pitchFamily="34" charset="0"/>
                        <a:buChar char="•"/>
                      </a:pPr>
                      <a:r>
                        <a:rPr lang="ar-SA" sz="1800">
                          <a:effectLst/>
                          <a:latin typeface="Arial" panose="020B0604020202020204" pitchFamily="34" charset="0"/>
                          <a:cs typeface="Arial" panose="020B0604020202020204" pitchFamily="34" charset="0"/>
                        </a:rPr>
                        <a:t>زيادة الوصول إلى الإنترنت لجميع المدارس الفلسطينية وجميع المراكز الصحية والمجتمعية ومراكز البريد في جميع التجمعات السكانية.</a:t>
                      </a:r>
                      <a:endParaRPr lang="en-US" sz="16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2676498888"/>
                  </a:ext>
                </a:extLst>
              </a:tr>
              <a:tr h="431413">
                <a:tc>
                  <a:txBody>
                    <a:bodyPr/>
                    <a:lstStyle/>
                    <a:p>
                      <a:pPr marL="171450" marR="0" indent="-171450" algn="just" rtl="1">
                        <a:lnSpc>
                          <a:spcPct val="150000"/>
                        </a:lnSpc>
                        <a:spcBef>
                          <a:spcPts val="0"/>
                        </a:spcBef>
                        <a:spcAft>
                          <a:spcPts val="0"/>
                        </a:spcAft>
                        <a:buFont typeface="Arial" panose="020B0604020202020204" pitchFamily="34" charset="0"/>
                        <a:buChar char="•"/>
                      </a:pPr>
                      <a:r>
                        <a:rPr lang="ar-SA" sz="1800">
                          <a:effectLst/>
                          <a:latin typeface="Arial" panose="020B0604020202020204" pitchFamily="34" charset="0"/>
                          <a:cs typeface="Arial" panose="020B0604020202020204" pitchFamily="34" charset="0"/>
                        </a:rPr>
                        <a:t>إدخال الرقمنة والتحوّل الرقمي في التعليم المدرسي والجامعي وتطوير القوى البشرية في هذا المجال لمواكبة تطورات التكنولوجيا والاتصالات والقدرة على المنافسة المحلية والإقليمية والعالمية.</a:t>
                      </a:r>
                      <a:endParaRPr lang="en-US" sz="16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1420898643"/>
                  </a:ext>
                </a:extLst>
              </a:tr>
              <a:tr h="294360">
                <a:tc>
                  <a:txBody>
                    <a:bodyPr/>
                    <a:lstStyle/>
                    <a:p>
                      <a:pPr marL="171450" marR="0" indent="-171450" algn="just" rtl="1">
                        <a:lnSpc>
                          <a:spcPct val="150000"/>
                        </a:lnSpc>
                        <a:spcBef>
                          <a:spcPts val="0"/>
                        </a:spcBef>
                        <a:spcAft>
                          <a:spcPts val="0"/>
                        </a:spcAft>
                        <a:buFont typeface="Arial" panose="020B0604020202020204" pitchFamily="34" charset="0"/>
                        <a:buChar char="•"/>
                      </a:pPr>
                      <a:r>
                        <a:rPr lang="ar-SA" sz="1800">
                          <a:effectLst/>
                          <a:latin typeface="Arial" panose="020B0604020202020204" pitchFamily="34" charset="0"/>
                          <a:cs typeface="Arial" panose="020B0604020202020204" pitchFamily="34" charset="0"/>
                        </a:rPr>
                        <a:t>رفع كفاءة قطاع الصحة عن طريق استخدام تكنولوجيا المعلومات والاتصالات</a:t>
                      </a:r>
                      <a:endParaRPr lang="en-US" sz="16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241292371"/>
                  </a:ext>
                </a:extLst>
              </a:tr>
              <a:tr h="431413">
                <a:tc>
                  <a:txBody>
                    <a:bodyPr/>
                    <a:lstStyle/>
                    <a:p>
                      <a:pPr marL="171450" marR="0" indent="-171450" algn="just" rtl="1">
                        <a:lnSpc>
                          <a:spcPct val="150000"/>
                        </a:lnSpc>
                        <a:spcBef>
                          <a:spcPts val="0"/>
                        </a:spcBef>
                        <a:spcAft>
                          <a:spcPts val="0"/>
                        </a:spcAft>
                        <a:buFont typeface="Arial" panose="020B0604020202020204" pitchFamily="34" charset="0"/>
                        <a:buChar char="•"/>
                      </a:pPr>
                      <a:r>
                        <a:rPr lang="ar-SA" sz="1800" dirty="0">
                          <a:effectLst/>
                          <a:latin typeface="Arial" panose="020B0604020202020204" pitchFamily="34" charset="0"/>
                          <a:cs typeface="Arial" panose="020B0604020202020204" pitchFamily="34" charset="0"/>
                        </a:rPr>
                        <a:t>تشكيل المرصد الفلسطيني للتحوّل الرقمي ليكون مسؤولاً عن متابعة التقدّم في تطبيق برنامج التحوّل الرقمي الحكومي على المستوى الوطني وإصدار التقارير اللازمة بهذا الخصوص (مرتين سنوياً على الأقل).</a:t>
                      </a:r>
                      <a:endParaRPr lang="en-US" sz="1600" dirty="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2796422708"/>
                  </a:ext>
                </a:extLst>
              </a:tr>
            </a:tbl>
          </a:graphicData>
        </a:graphic>
      </p:graphicFrame>
    </p:spTree>
    <p:extLst>
      <p:ext uri="{BB962C8B-B14F-4D97-AF65-F5344CB8AC3E}">
        <p14:creationId xmlns:p14="http://schemas.microsoft.com/office/powerpoint/2010/main" val="1010624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2800" b="1" dirty="0"/>
              <a:t>الثقافة والإعلام</a:t>
            </a:r>
            <a:endParaRPr lang="en-US" sz="2800" b="1" dirty="0"/>
          </a:p>
        </p:txBody>
      </p:sp>
      <p:graphicFrame>
        <p:nvGraphicFramePr>
          <p:cNvPr id="4" name="Table 3">
            <a:extLst>
              <a:ext uri="{FF2B5EF4-FFF2-40B4-BE49-F238E27FC236}">
                <a16:creationId xmlns:a16="http://schemas.microsoft.com/office/drawing/2014/main" id="{3675C2FA-35D4-BF1B-7DF4-2F5D0EEDCAEA}"/>
              </a:ext>
            </a:extLst>
          </p:cNvPr>
          <p:cNvGraphicFramePr>
            <a:graphicFrameLocks noGrp="1"/>
          </p:cNvGraphicFramePr>
          <p:nvPr>
            <p:extLst>
              <p:ext uri="{D42A27DB-BD31-4B8C-83A1-F6EECF244321}">
                <p14:modId xmlns:p14="http://schemas.microsoft.com/office/powerpoint/2010/main" val="2011000712"/>
              </p:ext>
            </p:extLst>
          </p:nvPr>
        </p:nvGraphicFramePr>
        <p:xfrm>
          <a:off x="231320" y="1594216"/>
          <a:ext cx="11729357" cy="5044440"/>
        </p:xfrm>
        <a:graphic>
          <a:graphicData uri="http://schemas.openxmlformats.org/drawingml/2006/table">
            <a:tbl>
              <a:tblPr rtl="1" bandRow="1">
                <a:tableStyleId>{69012ECD-51FC-41F1-AA8D-1B2483CD663E}</a:tableStyleId>
              </a:tblPr>
              <a:tblGrid>
                <a:gridCol w="11729357">
                  <a:extLst>
                    <a:ext uri="{9D8B030D-6E8A-4147-A177-3AD203B41FA5}">
                      <a16:colId xmlns:a16="http://schemas.microsoft.com/office/drawing/2014/main" val="1063724752"/>
                    </a:ext>
                  </a:extLst>
                </a:gridCol>
              </a:tblGrid>
              <a:tr h="759048">
                <a:tc>
                  <a:txBody>
                    <a:bodyPr/>
                    <a:lstStyle/>
                    <a:p>
                      <a:pPr marL="171450" marR="0" indent="-171450" algn="r" rtl="1">
                        <a:lnSpc>
                          <a:spcPct val="150000"/>
                        </a:lnSpc>
                        <a:spcBef>
                          <a:spcPts val="0"/>
                        </a:spcBef>
                        <a:spcAft>
                          <a:spcPts val="0"/>
                        </a:spcAft>
                        <a:buFont typeface="Arial" panose="020B0604020202020204" pitchFamily="34" charset="0"/>
                        <a:buChar char="•"/>
                      </a:pPr>
                      <a:r>
                        <a:rPr lang="ar-LB" sz="1800" dirty="0">
                          <a:effectLst/>
                          <a:latin typeface="Arial" panose="020B0604020202020204" pitchFamily="34" charset="0"/>
                          <a:cs typeface="Arial" panose="020B0604020202020204" pitchFamily="34" charset="0"/>
                        </a:rPr>
                        <a:t>تطوير المحتوى الرقمي الفلسطيني وحشد الدعم والتمويل له من خلال المؤسسات ذات العلاقة وتوفير الأنظمة والقوانين الداعمة له، خاصة العمل مع الشركات العالمية لحماية المحتوى الفلسطيني والحفاظ عليه وعدم معاداته أو حذفه.</a:t>
                      </a:r>
                      <a:endParaRPr lang="en-US" sz="1800" dirty="0">
                        <a:effectLst/>
                        <a:latin typeface="Arial" panose="020B0604020202020204" pitchFamily="34" charset="0"/>
                        <a:cs typeface="Arial" panose="020B0604020202020204" pitchFamily="34" charset="0"/>
                      </a:endParaRPr>
                    </a:p>
                    <a:p>
                      <a:pPr marL="171450" marR="0" indent="-171450" algn="just" rtl="1">
                        <a:lnSpc>
                          <a:spcPct val="150000"/>
                        </a:lnSpc>
                        <a:spcBef>
                          <a:spcPts val="0"/>
                        </a:spcBef>
                        <a:spcAft>
                          <a:spcPts val="0"/>
                        </a:spcAft>
                        <a:buFont typeface="Arial" panose="020B0604020202020204" pitchFamily="34" charset="0"/>
                        <a:buChar char="•"/>
                      </a:pPr>
                      <a:r>
                        <a:rPr lang="ar-SA"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3002558535"/>
                  </a:ext>
                </a:extLst>
              </a:tr>
              <a:tr h="500197">
                <a:tc>
                  <a:txBody>
                    <a:bodyPr/>
                    <a:lstStyle/>
                    <a:p>
                      <a:pPr marL="171450" marR="0" indent="-171450" algn="just" rtl="1">
                        <a:lnSpc>
                          <a:spcPct val="150000"/>
                        </a:lnSpc>
                        <a:spcBef>
                          <a:spcPts val="0"/>
                        </a:spcBef>
                        <a:spcAft>
                          <a:spcPts val="0"/>
                        </a:spcAft>
                        <a:buFont typeface="Arial" panose="020B0604020202020204" pitchFamily="34" charset="0"/>
                        <a:buChar char="•"/>
                      </a:pPr>
                      <a:r>
                        <a:rPr lang="ar-LB" sz="1800">
                          <a:effectLst/>
                          <a:latin typeface="Arial" panose="020B0604020202020204" pitchFamily="34" charset="0"/>
                          <a:cs typeface="Arial" panose="020B0604020202020204" pitchFamily="34" charset="0"/>
                        </a:rPr>
                        <a:t>نشر ثقافة مجتمعية داعمة للتحوّل الرقمي للمساعدة على تبنيها في كل المحافل وفي كل المؤسسات والمشاريع لتوفير الوقت والجهد وتوفير الخدمات الذاتية لزيادة كفاء وفاعلية عمل المؤسسات الفلسطينية سواء القطاع العام أو الخاص او الأهلي.</a:t>
                      </a:r>
                      <a:endParaRPr lang="en-US" sz="18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892842259"/>
                  </a:ext>
                </a:extLst>
              </a:tr>
              <a:tr h="341292">
                <a:tc>
                  <a:txBody>
                    <a:bodyPr/>
                    <a:lstStyle/>
                    <a:p>
                      <a:pPr marL="171450" marR="0" indent="-171450" algn="just" rtl="1">
                        <a:lnSpc>
                          <a:spcPct val="150000"/>
                        </a:lnSpc>
                        <a:spcBef>
                          <a:spcPts val="0"/>
                        </a:spcBef>
                        <a:spcAft>
                          <a:spcPts val="0"/>
                        </a:spcAft>
                        <a:buFont typeface="Arial" panose="020B0604020202020204" pitchFamily="34" charset="0"/>
                        <a:buChar char="•"/>
                      </a:pPr>
                      <a:r>
                        <a:rPr lang="ar-SA" sz="1800">
                          <a:effectLst/>
                          <a:latin typeface="Arial" panose="020B0604020202020204" pitchFamily="34" charset="0"/>
                          <a:cs typeface="Arial" panose="020B0604020202020204" pitchFamily="34" charset="0"/>
                        </a:rPr>
                        <a:t>تعزيز التوعية المجتمعية من خلال جميع وسائل الإعلام والاتصال والمنصات الرقمية حول أهمية التحوّل الرقمي والاقتصاد الرقمي.</a:t>
                      </a:r>
                      <a:endParaRPr lang="en-US" sz="18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2453836642"/>
                  </a:ext>
                </a:extLst>
              </a:tr>
              <a:tr h="759048">
                <a:tc>
                  <a:txBody>
                    <a:bodyPr/>
                    <a:lstStyle/>
                    <a:p>
                      <a:pPr marL="171450" marR="0" indent="-171450" algn="just" rtl="1">
                        <a:lnSpc>
                          <a:spcPct val="150000"/>
                        </a:lnSpc>
                        <a:spcBef>
                          <a:spcPts val="0"/>
                        </a:spcBef>
                        <a:spcAft>
                          <a:spcPts val="0"/>
                        </a:spcAft>
                        <a:buFont typeface="Arial" panose="020B0604020202020204" pitchFamily="34" charset="0"/>
                        <a:buChar char="•"/>
                      </a:pPr>
                      <a:r>
                        <a:rPr lang="ar-SA" sz="1800">
                          <a:effectLst/>
                          <a:latin typeface="Arial" panose="020B0604020202020204" pitchFamily="34" charset="0"/>
                          <a:cs typeface="Arial" panose="020B0604020202020204" pitchFamily="34" charset="0"/>
                        </a:rPr>
                        <a:t>تعزيز الفكر الرقمي وتكنولوجيا الإعلام وخلق بيئة تتبنى الفكر الرقمي للمساعدة في تطوير وتنمية طرق التفكير لدى الأفراد، التي بدورها ستحاكي الفكر النقدي التحليلي. إضافة إلى ضرورة قيام مؤسسات القطاع الخاص والتعليمي بتعزيز التعليم الرقمي والمهارات الأخرى لدى الشباب من خلال خلق بنية تحتية متقدمة لدعم التحوّل الرقمي؛ إضافة إلى وضع أجندة تهدف إلى خلق المزيد من فرص العمل؛ وتقوية البنية التحتية ودعم الرؤى طويلة الأجل لتحسين أجندة فلسطين الرقمية.</a:t>
                      </a:r>
                      <a:endParaRPr lang="en-US" sz="18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50373125"/>
                  </a:ext>
                </a:extLst>
              </a:tr>
              <a:tr h="500197">
                <a:tc>
                  <a:txBody>
                    <a:bodyPr/>
                    <a:lstStyle/>
                    <a:p>
                      <a:pPr marL="171450" marR="0" indent="-171450" algn="just" rtl="1">
                        <a:lnSpc>
                          <a:spcPct val="150000"/>
                        </a:lnSpc>
                        <a:spcBef>
                          <a:spcPts val="0"/>
                        </a:spcBef>
                        <a:spcAft>
                          <a:spcPts val="0"/>
                        </a:spcAft>
                        <a:buFont typeface="Arial" panose="020B0604020202020204" pitchFamily="34" charset="0"/>
                        <a:buChar char="•"/>
                      </a:pPr>
                      <a:r>
                        <a:rPr lang="ar-SA" sz="1800">
                          <a:effectLst/>
                          <a:latin typeface="Arial" panose="020B0604020202020204" pitchFamily="34" charset="0"/>
                          <a:cs typeface="Arial" panose="020B0604020202020204" pitchFamily="34" charset="0"/>
                        </a:rPr>
                        <a:t>بناء وتطبيق منظومة تميز حكومي لتمكين الحكومة من التفوق في أنظمتها وخدماتها ونتائجها ومواردها البشرية، وإنشاء آليات عمل تنافسية لديها من خلال نموذج عالمي للتميز وإطلاق مجموعة من جوائز التميز المؤسسية والفردية لتعزيز ثقافة الإبداع والولاء والابتكار لدى موظفي الحكومة.</a:t>
                      </a:r>
                      <a:endParaRPr lang="en-US" sz="180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1697827106"/>
                  </a:ext>
                </a:extLst>
              </a:tr>
              <a:tr h="341292">
                <a:tc>
                  <a:txBody>
                    <a:bodyPr/>
                    <a:lstStyle/>
                    <a:p>
                      <a:pPr marL="171450" marR="0" indent="-171450" algn="just" rtl="1">
                        <a:lnSpc>
                          <a:spcPct val="150000"/>
                        </a:lnSpc>
                        <a:spcBef>
                          <a:spcPts val="0"/>
                        </a:spcBef>
                        <a:spcAft>
                          <a:spcPts val="0"/>
                        </a:spcAft>
                        <a:buFont typeface="Arial" panose="020B0604020202020204" pitchFamily="34" charset="0"/>
                        <a:buChar char="•"/>
                      </a:pPr>
                      <a:r>
                        <a:rPr lang="ar-SA" sz="1800" dirty="0">
                          <a:effectLst/>
                          <a:latin typeface="Arial" panose="020B0604020202020204" pitchFamily="34" charset="0"/>
                          <a:cs typeface="Arial" panose="020B0604020202020204" pitchFamily="34" charset="0"/>
                        </a:rPr>
                        <a:t>توعية وتوجيه المواطنين والمؤسسات لاستخدام منظومة الخدمات الحكومية الالكترونية والذكية.</a:t>
                      </a:r>
                      <a:endParaRPr lang="en-US" sz="1800" dirty="0">
                        <a:effectLst/>
                        <a:latin typeface="Arial" panose="020B0604020202020204" pitchFamily="34" charset="0"/>
                        <a:ea typeface="PMingLiU" panose="02020500000000000000" pitchFamily="18" charset="-120"/>
                        <a:cs typeface="Arial" panose="020B0604020202020204" pitchFamily="34" charset="0"/>
                      </a:endParaRPr>
                    </a:p>
                  </a:txBody>
                  <a:tcPr marL="68063" marR="68063" marT="0" marB="0"/>
                </a:tc>
                <a:extLst>
                  <a:ext uri="{0D108BD9-81ED-4DB2-BD59-A6C34878D82A}">
                    <a16:rowId xmlns:a16="http://schemas.microsoft.com/office/drawing/2014/main" val="2262692895"/>
                  </a:ext>
                </a:extLst>
              </a:tr>
            </a:tbl>
          </a:graphicData>
        </a:graphic>
      </p:graphicFrame>
    </p:spTree>
    <p:extLst>
      <p:ext uri="{BB962C8B-B14F-4D97-AF65-F5344CB8AC3E}">
        <p14:creationId xmlns:p14="http://schemas.microsoft.com/office/powerpoint/2010/main" val="415523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3200" b="1" dirty="0"/>
              <a:t>الحوكمة</a:t>
            </a:r>
            <a:endParaRPr lang="en-US" sz="3200" b="1" dirty="0"/>
          </a:p>
        </p:txBody>
      </p:sp>
      <p:pic>
        <p:nvPicPr>
          <p:cNvPr id="3" name="Picture 2">
            <a:extLst>
              <a:ext uri="{FF2B5EF4-FFF2-40B4-BE49-F238E27FC236}">
                <a16:creationId xmlns:a16="http://schemas.microsoft.com/office/drawing/2014/main" id="{01C18139-EE6F-8A42-80D1-11F84579A710}"/>
              </a:ext>
            </a:extLst>
          </p:cNvPr>
          <p:cNvPicPr>
            <a:picLocks noChangeAspect="1"/>
          </p:cNvPicPr>
          <p:nvPr/>
        </p:nvPicPr>
        <p:blipFill>
          <a:blip r:embed="rId2"/>
          <a:stretch>
            <a:fillRect/>
          </a:stretch>
        </p:blipFill>
        <p:spPr>
          <a:xfrm>
            <a:off x="1574800" y="1963230"/>
            <a:ext cx="8846433" cy="4170869"/>
          </a:xfrm>
          <a:prstGeom prst="rect">
            <a:avLst/>
          </a:prstGeom>
        </p:spPr>
      </p:pic>
    </p:spTree>
    <p:extLst>
      <p:ext uri="{BB962C8B-B14F-4D97-AF65-F5344CB8AC3E}">
        <p14:creationId xmlns:p14="http://schemas.microsoft.com/office/powerpoint/2010/main" val="155033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2800" b="1" dirty="0"/>
              <a:t>الرصد والتقييم</a:t>
            </a:r>
            <a:endParaRPr lang="en-US" sz="2800" b="1" dirty="0"/>
          </a:p>
        </p:txBody>
      </p:sp>
      <p:sp>
        <p:nvSpPr>
          <p:cNvPr id="6" name="Content Placeholder 2">
            <a:extLst>
              <a:ext uri="{FF2B5EF4-FFF2-40B4-BE49-F238E27FC236}">
                <a16:creationId xmlns:a16="http://schemas.microsoft.com/office/drawing/2014/main" id="{E728B95C-FBFE-4119-91C7-715F096BE7AC}"/>
              </a:ext>
            </a:extLst>
          </p:cNvPr>
          <p:cNvSpPr>
            <a:spLocks noGrp="1"/>
          </p:cNvSpPr>
          <p:nvPr>
            <p:ph sz="half" idx="2"/>
          </p:nvPr>
        </p:nvSpPr>
        <p:spPr>
          <a:xfrm>
            <a:off x="293914" y="2008220"/>
            <a:ext cx="11789229" cy="4338152"/>
          </a:xfrm>
        </p:spPr>
        <p:txBody>
          <a:bodyPr/>
          <a:lstStyle/>
          <a:p>
            <a:pPr marL="457200" indent="-457200" algn="just">
              <a:lnSpc>
                <a:spcPct val="150000"/>
              </a:lnSpc>
              <a:spcBef>
                <a:spcPts val="0"/>
              </a:spcBef>
              <a:buClr>
                <a:schemeClr val="tx1"/>
              </a:buClr>
              <a:buFont typeface="+mj-lt"/>
              <a:buAutoNum type="arabicPeriod"/>
            </a:pPr>
            <a:r>
              <a:rPr lang="ar-SA" sz="1600" dirty="0">
                <a:effectLst/>
                <a:ea typeface="PMingLiU" panose="02020500000000000000" pitchFamily="18" charset="-120"/>
              </a:rPr>
              <a:t>تقوم اللجنة الوطنية العليا بالإشراف على مدى التقدم في</a:t>
            </a:r>
            <a:r>
              <a:rPr lang="en-US" sz="1600" dirty="0">
                <a:effectLst/>
                <a:ea typeface="PMingLiU" panose="02020500000000000000" pitchFamily="18" charset="-120"/>
              </a:rPr>
              <a:t> </a:t>
            </a:r>
            <a:r>
              <a:rPr lang="ar-SA" sz="1600" dirty="0">
                <a:effectLst/>
                <a:ea typeface="PMingLiU" panose="02020500000000000000" pitchFamily="18" charset="-120"/>
              </a:rPr>
              <a:t>أجندة فلسطين الرقمية</a:t>
            </a:r>
            <a:r>
              <a:rPr lang="en-US" sz="1600" dirty="0">
                <a:effectLst/>
                <a:ea typeface="PMingLiU" panose="02020500000000000000" pitchFamily="18" charset="-120"/>
              </a:rPr>
              <a:t> </a:t>
            </a:r>
            <a:r>
              <a:rPr lang="ar-SA" sz="1600" dirty="0">
                <a:effectLst/>
                <a:ea typeface="PMingLiU" panose="02020500000000000000" pitchFamily="18" charset="-120"/>
              </a:rPr>
              <a:t>بالمتابعة مع جهات الاختصاص بحسبالتدخلات والبرامج والنشاطات المعتمدة، وإبراز ذلك بتقارير تُقدّم إلى مجلس الوزراء من جهة وممثلي مؤسسات القطاع الخاص والمؤسسات الأهلية لحشد الدعم المطلوب وإعداد الموازنات المطلوبة لتنفيذ القرارات والتدخلات والبرامج والنشاطات لمطلوبة بالإضافة إلى حثهم على تذليل المعيقات وتقديم الملاحظات والتوجيهات حول التنفيذ.</a:t>
            </a:r>
          </a:p>
          <a:p>
            <a:pPr marL="457200" indent="-457200" algn="just">
              <a:lnSpc>
                <a:spcPct val="150000"/>
              </a:lnSpc>
              <a:spcBef>
                <a:spcPts val="0"/>
              </a:spcBef>
              <a:buClr>
                <a:schemeClr val="tx1"/>
              </a:buClr>
              <a:buFont typeface="+mj-lt"/>
              <a:buAutoNum type="arabicPeriod"/>
            </a:pPr>
            <a:r>
              <a:rPr lang="ar-SA" sz="1600" dirty="0">
                <a:effectLst/>
                <a:ea typeface="PMingLiU" panose="02020500000000000000" pitchFamily="18" charset="-120"/>
              </a:rPr>
              <a:t>تتولى اللجان المتخصصة والقطاعية المنبثقة عن اللجنة الوطنية العليا العمل على دراسة تفاصيل التدخلات وقياس المؤشرات، بحيث تقوم كل جهة ضمن اختصاصها بتوثيق كل مهمة منفّذة ونسبة إنجاز البرامج والمشاريع ذات العلاقة وإبرازذلك في تقارير دورية تُرفع إلى اللجنة الوطنية العليا لتطبيق أجندة فلسطين الرقمية.</a:t>
            </a:r>
          </a:p>
          <a:p>
            <a:pPr marL="457200" indent="-457200" algn="just">
              <a:lnSpc>
                <a:spcPct val="150000"/>
              </a:lnSpc>
              <a:spcBef>
                <a:spcPts val="0"/>
              </a:spcBef>
              <a:buClr>
                <a:schemeClr val="tx1"/>
              </a:buClr>
              <a:buFont typeface="+mj-lt"/>
              <a:buAutoNum type="arabicPeriod"/>
            </a:pPr>
            <a:r>
              <a:rPr lang="ar-SA" sz="1600" dirty="0">
                <a:effectLst/>
                <a:ea typeface="PMingLiU" panose="02020500000000000000" pitchFamily="18" charset="-120"/>
              </a:rPr>
              <a:t>لضمان متابعة وتنفيذ المهام في وقتها وبحسب الخطط المعدّة لذلك، يمكن تطويرمنصةرقمية متخصصةتتضمن المبادرات والإنجازات والمؤشرات، كوسيلة لمتابعة وضمان تطبيق ما جاء فيأجندة فلسطين الرقمية بطريقة مثاليةوبشكل آلي. يُقترح أن يقوم فريق مختص من وزارة الاتصالات وتكنولوجيا المعلومات بتجهيز هذهالمنصةليتم اعتمادها من قبل اللجنة الوطنية العليا لتطبيق أجندة فلسطين الرقمية، ومن ثم تعميمه على جميع الجهات ذات العلاقة، كل حسب اختصاصه والمهام المكلّف بها.</a:t>
            </a:r>
          </a:p>
          <a:p>
            <a:pPr marL="457200" indent="-457200" algn="just">
              <a:lnSpc>
                <a:spcPct val="150000"/>
              </a:lnSpc>
              <a:spcBef>
                <a:spcPts val="0"/>
              </a:spcBef>
              <a:buClr>
                <a:schemeClr val="tx1"/>
              </a:buClr>
              <a:buFont typeface="+mj-lt"/>
              <a:buAutoNum type="arabicPeriod"/>
            </a:pPr>
            <a:r>
              <a:rPr lang="ar-SA" sz="1600" dirty="0">
                <a:effectLst/>
                <a:ea typeface="PMingLiU" panose="02020500000000000000" pitchFamily="18" charset="-120"/>
              </a:rPr>
              <a:t>يتولى فريق مساند متخصص من وزارة الاتصالات وتكنولوجيا المعلومات المتابعة والتنسيق مع اللجان المتخصصة والقطاعية في تنفيذ المهام الموكلة للجهات ذات الاختصاص وفي إعداد التقارير ذات العلاقة لتعتمد وتصدر عن هذه اللجان لعرضها على اللجنة الوطنية العليا لتطبيق أجندة فلسطين الرقمية.</a:t>
            </a:r>
          </a:p>
          <a:p>
            <a:pPr marL="457200" indent="-457200" algn="just">
              <a:lnSpc>
                <a:spcPct val="150000"/>
              </a:lnSpc>
              <a:spcBef>
                <a:spcPts val="0"/>
              </a:spcBef>
              <a:buClr>
                <a:schemeClr val="tx1"/>
              </a:buClr>
              <a:buFont typeface="+mj-lt"/>
              <a:buAutoNum type="arabicPeriod"/>
            </a:pPr>
            <a:r>
              <a:rPr lang="ar-SA" sz="1600" dirty="0">
                <a:effectLst/>
                <a:ea typeface="PMingLiU" panose="02020500000000000000" pitchFamily="18" charset="-120"/>
              </a:rPr>
              <a:t>يجري قياس الإنجاز المتحقق في مجال تطبيق الأجندة الرقمية على المستوى الوطني من خلال المقارنات المعيارية واستنادا لنقاط الأساس كما في بداية 2023 بين الدول العربية والإقليمية حسب التقارير الرسمية الصادرة من المؤسسات المختصة بحيث يمكن الاستفادة من المحاور والمؤشرات الواردة فيهالقياس مدى تنفيذ البرامج والتدخلات الواردة فيها.</a:t>
            </a:r>
          </a:p>
        </p:txBody>
      </p:sp>
    </p:spTree>
    <p:extLst>
      <p:ext uri="{BB962C8B-B14F-4D97-AF65-F5344CB8AC3E}">
        <p14:creationId xmlns:p14="http://schemas.microsoft.com/office/powerpoint/2010/main" val="3535413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pPr algn="r"/>
            <a:r>
              <a:rPr lang="ar-JO" sz="4400" dirty="0"/>
              <a:t>إدارة المخاطر</a:t>
            </a:r>
            <a:endParaRPr lang="en-US" sz="4400" dirty="0"/>
          </a:p>
        </p:txBody>
      </p:sp>
      <p:graphicFrame>
        <p:nvGraphicFramePr>
          <p:cNvPr id="7" name="Diagram 6">
            <a:extLst>
              <a:ext uri="{FF2B5EF4-FFF2-40B4-BE49-F238E27FC236}">
                <a16:creationId xmlns:a16="http://schemas.microsoft.com/office/drawing/2014/main" id="{713D1979-6D81-A218-C086-026B60BC5077}"/>
              </a:ext>
            </a:extLst>
          </p:cNvPr>
          <p:cNvGraphicFramePr/>
          <p:nvPr>
            <p:extLst>
              <p:ext uri="{D42A27DB-BD31-4B8C-83A1-F6EECF244321}">
                <p14:modId xmlns:p14="http://schemas.microsoft.com/office/powerpoint/2010/main" val="4056020330"/>
              </p:ext>
            </p:extLst>
          </p:nvPr>
        </p:nvGraphicFramePr>
        <p:xfrm>
          <a:off x="2459630" y="1870628"/>
          <a:ext cx="6893636" cy="436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876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3200" b="1" dirty="0"/>
              <a:t>توصيات عامة</a:t>
            </a:r>
            <a:endParaRPr lang="en-US" sz="3200" b="1"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a:xfrm>
            <a:off x="293914" y="2008220"/>
            <a:ext cx="11789229" cy="4338152"/>
          </a:xfrm>
        </p:spPr>
        <p:txBody>
          <a:bodyPr/>
          <a:lstStyle/>
          <a:p>
            <a:pPr marL="342900" marR="0" lvl="0" indent="-342900" algn="just" rtl="1">
              <a:lnSpc>
                <a:spcPct val="150000"/>
              </a:lnSpc>
              <a:spcBef>
                <a:spcPts val="0"/>
              </a:spcBef>
              <a:buClr>
                <a:schemeClr val="tx1"/>
              </a:buClr>
              <a:buFont typeface="Arial" panose="020B0604020202020204" pitchFamily="34" charset="0"/>
              <a:buChar char="•"/>
            </a:pPr>
            <a:r>
              <a:rPr lang="ar-SA" sz="1800" dirty="0">
                <a:effectLst/>
                <a:ea typeface="PMingLiU" panose="02020500000000000000" pitchFamily="18" charset="-120"/>
              </a:rPr>
              <a:t>تشكيل لجنة وطنية عليا للإشراف على تنفيذ وتقييم ومراجعة أجندة فلسطين الرقمية بشكل دوري تسمى (اللجنة الوطنية العليا لتطبيق أجندة فلسطين الرقمية)؛</a:t>
            </a:r>
          </a:p>
          <a:p>
            <a:pPr marL="342900" marR="0" lvl="0" indent="-342900" algn="just" rtl="1">
              <a:lnSpc>
                <a:spcPct val="150000"/>
              </a:lnSpc>
              <a:spcBef>
                <a:spcPts val="0"/>
              </a:spcBef>
              <a:buClr>
                <a:schemeClr val="tx1"/>
              </a:buClr>
              <a:buFont typeface="Arial" panose="020B0604020202020204" pitchFamily="34" charset="0"/>
              <a:buChar char="•"/>
            </a:pPr>
            <a:r>
              <a:rPr lang="ar-SA" sz="1800" dirty="0">
                <a:effectLst/>
                <a:ea typeface="PMingLiU" panose="02020500000000000000" pitchFamily="18" charset="-120"/>
              </a:rPr>
              <a:t>تشكيل لجان عمل متخصصة على مستوى الوزارات المعنية للبدء بإعداد الخطة التنفيذية المرتبطة بأجندة فلسطين الرقمية؛</a:t>
            </a:r>
          </a:p>
          <a:p>
            <a:pPr marL="342900" marR="0" lvl="0" indent="-342900" algn="just" rtl="1">
              <a:lnSpc>
                <a:spcPct val="150000"/>
              </a:lnSpc>
              <a:spcBef>
                <a:spcPts val="0"/>
              </a:spcBef>
              <a:buClr>
                <a:schemeClr val="tx1"/>
              </a:buClr>
              <a:buFont typeface="Arial" panose="020B0604020202020204" pitchFamily="34" charset="0"/>
              <a:buChar char="•"/>
            </a:pPr>
            <a:r>
              <a:rPr lang="ar-SA" sz="1800" dirty="0">
                <a:effectLst/>
                <a:ea typeface="PMingLiU" panose="02020500000000000000" pitchFamily="18" charset="-120"/>
              </a:rPr>
              <a:t>تخصيص بند واضح في موازنة الدولة لتنفيذ المبادرات والبرامج الناشئة عن النشاطات والمبادرات المعتمدة في أجندة فلسطين الرقمية؛</a:t>
            </a:r>
          </a:p>
          <a:p>
            <a:pPr marL="342900" marR="0" lvl="0" indent="-342900" algn="just" rtl="1">
              <a:lnSpc>
                <a:spcPct val="150000"/>
              </a:lnSpc>
              <a:spcBef>
                <a:spcPts val="0"/>
              </a:spcBef>
              <a:buClr>
                <a:schemeClr val="tx1"/>
              </a:buClr>
              <a:buFont typeface="Arial" panose="020B0604020202020204" pitchFamily="34" charset="0"/>
              <a:buChar char="•"/>
            </a:pPr>
            <a:r>
              <a:rPr lang="ar-SA" sz="1800" dirty="0">
                <a:effectLst/>
                <a:ea typeface="PMingLiU" panose="02020500000000000000" pitchFamily="18" charset="-120"/>
              </a:rPr>
              <a:t>تحقيق الترابط والتكامل والمواءمة بين أجندة فلسطين الرقمية والخطط والاستراتيجيات وأجندات القطاعات الأخرى مثل التعليم، والصحة، والزراعة، والسياحة، والاقتصاد، وغيرها، بالإضافة إلى ضرورةالتكامل والترابط بين أجندة فلسطين الرقمية واستراتيجية الحكومة في التحوّل الرقمي المدعومة من البنك الدولي واستراتيجية قطاع تكنولوجيا المعلومات الفلسطيني المموّل من مشروع تصدير لصالح اتحاد شركات أنظمة المعلومات الفلسطينية - </a:t>
            </a:r>
            <a:r>
              <a:rPr lang="en-US" sz="1800" dirty="0">
                <a:effectLst/>
                <a:ea typeface="PMingLiU" panose="02020500000000000000" pitchFamily="18" charset="-120"/>
              </a:rPr>
              <a:t>PITA؛</a:t>
            </a:r>
          </a:p>
          <a:p>
            <a:pPr marL="342900" indent="-342900" algn="just">
              <a:lnSpc>
                <a:spcPct val="150000"/>
              </a:lnSpc>
              <a:spcBef>
                <a:spcPts val="0"/>
              </a:spcBef>
              <a:buClr>
                <a:schemeClr val="tx1"/>
              </a:buClr>
              <a:buFont typeface="Arial" panose="020B0604020202020204" pitchFamily="34" charset="0"/>
              <a:buChar char="•"/>
            </a:pPr>
            <a:r>
              <a:rPr lang="ar-SA" sz="1800" dirty="0">
                <a:effectLst/>
                <a:ea typeface="PMingLiU" panose="02020500000000000000" pitchFamily="18" charset="-120"/>
              </a:rPr>
              <a:t>تحديث الأطر القانونية ذات العلاقة مثل الأطر القانونية </a:t>
            </a:r>
            <a:r>
              <a:rPr lang="ar-SA" sz="1800" dirty="0" err="1">
                <a:effectLst/>
                <a:ea typeface="PMingLiU" panose="02020500000000000000" pitchFamily="18" charset="-120"/>
              </a:rPr>
              <a:t>السبرانية</a:t>
            </a:r>
            <a:r>
              <a:rPr lang="ar-SA" sz="1800" dirty="0">
                <a:effectLst/>
                <a:ea typeface="PMingLiU" panose="02020500000000000000" pitchFamily="18" charset="-120"/>
              </a:rPr>
              <a:t> وحماية البيانات وحق الحصول عليها والبيانات المفتوحة والملكية الفكرية وسياسة واستراتيجية الذكاء الاصطناعي والميثاق الأخلاقي وقانون المعاملات الإلكترونية والدفع الالكتروني والتواقيع الإلكترونية</a:t>
            </a:r>
            <a:r>
              <a:rPr lang="en-US" sz="1800" dirty="0">
                <a:effectLst/>
                <a:ea typeface="PMingLiU" panose="02020500000000000000" pitchFamily="18" charset="-120"/>
              </a:rPr>
              <a:t> </a:t>
            </a:r>
            <a:r>
              <a:rPr lang="ar-SA" sz="1800" dirty="0">
                <a:effectLst/>
                <a:ea typeface="PMingLiU" panose="02020500000000000000" pitchFamily="18" charset="-120"/>
              </a:rPr>
              <a:t>وقانون التجارة الإلكترونية وقانون الشركات الناشئة وقانون الملكية الفكرية، وحماية المستهلك، وإنفاذ قانون الاتصالات السلكية واللاسلكية وقانون الشركات اللذين تمّ إقرارهما حديثاً؛</a:t>
            </a:r>
          </a:p>
        </p:txBody>
      </p:sp>
    </p:spTree>
    <p:extLst>
      <p:ext uri="{BB962C8B-B14F-4D97-AF65-F5344CB8AC3E}">
        <p14:creationId xmlns:p14="http://schemas.microsoft.com/office/powerpoint/2010/main" val="111038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4734-2AB9-3DDA-332A-80A6D75DB314}"/>
              </a:ext>
            </a:extLst>
          </p:cNvPr>
          <p:cNvSpPr>
            <a:spLocks noGrp="1"/>
          </p:cNvSpPr>
          <p:nvPr>
            <p:ph type="ctrTitle"/>
          </p:nvPr>
        </p:nvSpPr>
        <p:spPr/>
        <p:txBody>
          <a:bodyPr/>
          <a:lstStyle/>
          <a:p>
            <a:r>
              <a:rPr lang="ar-JO" dirty="0"/>
              <a:t>أجندة فلسطين الرقمية 2030</a:t>
            </a:r>
            <a:endParaRPr lang="en-US" dirty="0"/>
          </a:p>
        </p:txBody>
      </p:sp>
      <p:sp>
        <p:nvSpPr>
          <p:cNvPr id="3" name="Subtitle 2">
            <a:extLst>
              <a:ext uri="{FF2B5EF4-FFF2-40B4-BE49-F238E27FC236}">
                <a16:creationId xmlns:a16="http://schemas.microsoft.com/office/drawing/2014/main" id="{8EED99E9-37FD-B06E-D976-B833A6A6A69D}"/>
              </a:ext>
            </a:extLst>
          </p:cNvPr>
          <p:cNvSpPr>
            <a:spLocks noGrp="1"/>
          </p:cNvSpPr>
          <p:nvPr>
            <p:ph type="subTitle" idx="1"/>
          </p:nvPr>
        </p:nvSpPr>
        <p:spPr/>
        <p:txBody>
          <a:bodyPr>
            <a:normAutofit/>
          </a:bodyPr>
          <a:lstStyle/>
          <a:p>
            <a:r>
              <a:rPr lang="ar-JO" sz="4400" dirty="0"/>
              <a:t>تقديم</a:t>
            </a:r>
          </a:p>
          <a:p>
            <a:r>
              <a:rPr lang="ar-JO" sz="4400" dirty="0"/>
              <a:t>سعيد زيدان</a:t>
            </a:r>
            <a:endParaRPr lang="en-US" sz="4400" dirty="0"/>
          </a:p>
        </p:txBody>
      </p:sp>
    </p:spTree>
    <p:extLst>
      <p:ext uri="{BB962C8B-B14F-4D97-AF65-F5344CB8AC3E}">
        <p14:creationId xmlns:p14="http://schemas.microsoft.com/office/powerpoint/2010/main" val="1096679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2800" b="1" dirty="0"/>
              <a:t>توصيات عامة ... تكملة</a:t>
            </a:r>
            <a:endParaRPr lang="en-US" sz="2800" b="1"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a:xfrm>
            <a:off x="293914" y="1905189"/>
            <a:ext cx="11789229" cy="4514946"/>
          </a:xfrm>
        </p:spPr>
        <p:txBody>
          <a:bodyPr/>
          <a:lstStyle/>
          <a:p>
            <a:pPr marL="342900" marR="0" lvl="0" indent="-342900" algn="just" rtl="1">
              <a:lnSpc>
                <a:spcPct val="150000"/>
              </a:lnSpc>
              <a:spcBef>
                <a:spcPts val="0"/>
              </a:spcBef>
              <a:buClr>
                <a:schemeClr val="tx1"/>
              </a:buClr>
              <a:buFont typeface="Arial" panose="020B0604020202020204" pitchFamily="34" charset="0"/>
              <a:buChar char="•"/>
            </a:pPr>
            <a:r>
              <a:rPr lang="ar-SA" sz="2000" dirty="0">
                <a:effectLst/>
                <a:ea typeface="PMingLiU" panose="02020500000000000000" pitchFamily="18" charset="-120"/>
              </a:rPr>
              <a:t>توفير منصات خدمات ذكية للمواطنين والمؤسسات لتسهيل انجاز معاملاتهم وزيادة فاعلية عمل المؤسسات وتقليل الوقت والجهد المطلوب لذلك، خاصة مشروع "حكومتي" للخدمات الحكومية الذكية الذاتية للمواطنين والمؤسسات والعمل على استكماله وتنفيذه .</a:t>
            </a:r>
          </a:p>
          <a:p>
            <a:pPr marL="342900" marR="0" lvl="0" indent="-342900" algn="just" rtl="1">
              <a:lnSpc>
                <a:spcPct val="150000"/>
              </a:lnSpc>
              <a:spcBef>
                <a:spcPts val="0"/>
              </a:spcBef>
              <a:buClr>
                <a:schemeClr val="tx1"/>
              </a:buClr>
              <a:buFont typeface="Arial" panose="020B0604020202020204" pitchFamily="34" charset="0"/>
              <a:buChar char="•"/>
            </a:pPr>
            <a:r>
              <a:rPr lang="ar-SA" sz="2000" dirty="0">
                <a:effectLst/>
                <a:ea typeface="PMingLiU" panose="02020500000000000000" pitchFamily="18" charset="-120"/>
              </a:rPr>
              <a:t>زيادة النفاذ الى شبكات الاتصالات والانترنت والإدماج الرقمي لجميع فئات المجتمع في جميع أنحاء فلسطين، بما في ذلك الأشخاص ذوي الإعاقة؛</a:t>
            </a:r>
          </a:p>
          <a:p>
            <a:pPr marL="342900" marR="0" lvl="0" indent="-342900" algn="just" rtl="1">
              <a:lnSpc>
                <a:spcPct val="150000"/>
              </a:lnSpc>
              <a:spcBef>
                <a:spcPts val="0"/>
              </a:spcBef>
              <a:buClr>
                <a:schemeClr val="tx1"/>
              </a:buClr>
              <a:buFont typeface="Arial" panose="020B0604020202020204" pitchFamily="34" charset="0"/>
              <a:buChar char="•"/>
            </a:pPr>
            <a:r>
              <a:rPr lang="ar-SA" sz="2000" dirty="0">
                <a:effectLst/>
                <a:ea typeface="PMingLiU" panose="02020500000000000000" pitchFamily="18" charset="-120"/>
              </a:rPr>
              <a:t>تطوير وإطلاق مبادرات إعلامية للتوعية المجتمعية من خلال جميع وسائل الإعلام والاتصال والمنصات الرقمية حول أهمية التحوّل الرقمي والاقتصاد الرقمي.</a:t>
            </a:r>
          </a:p>
          <a:p>
            <a:pPr marL="342900" marR="0" lvl="0" indent="-342900" algn="just" rtl="1">
              <a:lnSpc>
                <a:spcPct val="150000"/>
              </a:lnSpc>
              <a:spcBef>
                <a:spcPts val="0"/>
              </a:spcBef>
              <a:buClr>
                <a:schemeClr val="tx1"/>
              </a:buClr>
              <a:buFont typeface="Arial" panose="020B0604020202020204" pitchFamily="34" charset="0"/>
              <a:buChar char="•"/>
            </a:pPr>
            <a:r>
              <a:rPr lang="ar-SA" sz="2000" dirty="0">
                <a:effectLst/>
                <a:ea typeface="PMingLiU" panose="02020500000000000000" pitchFamily="18" charset="-120"/>
              </a:rPr>
              <a:t>العمل على حماية البيانات الرقمية للأفراد والمؤسسات وتوفير جميع أنواع الحماية اللازمة لها لضمان ثقة المواطنين بها وباستخدامها؛</a:t>
            </a:r>
          </a:p>
          <a:p>
            <a:pPr marL="342900" marR="0" lvl="0" indent="-342900" algn="just" rtl="1">
              <a:lnSpc>
                <a:spcPct val="150000"/>
              </a:lnSpc>
              <a:spcBef>
                <a:spcPts val="0"/>
              </a:spcBef>
              <a:buClr>
                <a:schemeClr val="tx1"/>
              </a:buClr>
              <a:buFont typeface="Arial" panose="020B0604020202020204" pitchFamily="34" charset="0"/>
              <a:buChar char="•"/>
            </a:pPr>
            <a:r>
              <a:rPr lang="ar-SA" sz="2000" dirty="0">
                <a:effectLst/>
                <a:ea typeface="PMingLiU" panose="02020500000000000000" pitchFamily="18" charset="-120"/>
              </a:rPr>
              <a:t>خلق ثقافة مجتمعية داعمة للتحوّل الرقمي في كل مكوّناتها للمساعدة على تبنيها في كل المحافل وفي كل المؤسسات والمشاريع لتوفير الوقت والجهد وتوفير الخدمات الذاتية لزيادة كفاءة وفاعلية عمل المؤسسات الفلسطينية سواءً القطاع العام أو الخاص أو الأهلي</a:t>
            </a:r>
          </a:p>
        </p:txBody>
      </p:sp>
    </p:spTree>
    <p:extLst>
      <p:ext uri="{BB962C8B-B14F-4D97-AF65-F5344CB8AC3E}">
        <p14:creationId xmlns:p14="http://schemas.microsoft.com/office/powerpoint/2010/main" val="267371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2800" b="1" dirty="0"/>
              <a:t>توصيات خاصة بوزارة الاتصالات وتكنولوجيا المعلومات</a:t>
            </a:r>
            <a:endParaRPr lang="en-US" sz="2800" b="1"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a:xfrm>
            <a:off x="293914" y="2008220"/>
            <a:ext cx="11789229" cy="4338152"/>
          </a:xfrm>
        </p:spPr>
        <p:txBody>
          <a:bodyPr/>
          <a:lstStyle/>
          <a:p>
            <a:pPr marL="457200" indent="-457200" algn="just">
              <a:lnSpc>
                <a:spcPct val="150000"/>
              </a:lnSpc>
              <a:spcBef>
                <a:spcPts val="0"/>
              </a:spcBef>
              <a:buClr>
                <a:schemeClr val="tx1"/>
              </a:buClr>
              <a:buFont typeface="+mj-lt"/>
              <a:buAutoNum type="arabicPeriod"/>
            </a:pPr>
            <a:r>
              <a:rPr lang="ar-SA" sz="1600" dirty="0">
                <a:effectLst/>
                <a:ea typeface="PMingLiU" panose="02020500000000000000" pitchFamily="18" charset="-120"/>
              </a:rPr>
              <a:t>دعوة الجهات الوطنية لتشكيل لجان تخصصية وقطاعية بالتعاون مؤسسات القطاع الخاص والأهلي؛</a:t>
            </a:r>
          </a:p>
          <a:p>
            <a:pPr marL="457200" indent="-457200" algn="just">
              <a:lnSpc>
                <a:spcPct val="150000"/>
              </a:lnSpc>
              <a:spcBef>
                <a:spcPts val="0"/>
              </a:spcBef>
              <a:buClr>
                <a:schemeClr val="tx1"/>
              </a:buClr>
              <a:buFont typeface="+mj-lt"/>
              <a:buAutoNum type="arabicPeriod"/>
            </a:pPr>
            <a:r>
              <a:rPr lang="ar-SA" sz="1600" dirty="0">
                <a:effectLst/>
                <a:ea typeface="PMingLiU" panose="02020500000000000000" pitchFamily="18" charset="-120"/>
              </a:rPr>
              <a:t>البدء بتجهيز المتطلبات اللازمة لتحديث/تطويرالأطر القانونية الناظمة لقطاع تكنولوجيا المعلومات والاتصالات الفلسطيني ولاسيما قانون المعاملات الإلكترونية والدفع الالكتروني والتواقيع الإلكترونية، وحماية المستهلك، والأمن السبراني والدفع الالكتروني والبيانات المفتوحة، وحماية البيانات الرقمية للأفراد والمؤسسات، ومتابعة تنفيذ قانون الاتصالات السلكية واللاسلكية المعتمد حديثاً؛</a:t>
            </a:r>
          </a:p>
          <a:p>
            <a:pPr marL="457200" indent="-457200" algn="just">
              <a:lnSpc>
                <a:spcPct val="150000"/>
              </a:lnSpc>
              <a:spcBef>
                <a:spcPts val="0"/>
              </a:spcBef>
              <a:buClr>
                <a:schemeClr val="tx1"/>
              </a:buClr>
              <a:buFont typeface="+mj-lt"/>
              <a:buAutoNum type="arabicPeriod"/>
            </a:pPr>
            <a:r>
              <a:rPr lang="ar-SA" sz="1600" dirty="0">
                <a:effectLst/>
                <a:ea typeface="PMingLiU" panose="02020500000000000000" pitchFamily="18" charset="-120"/>
              </a:rPr>
              <a:t>إعداد خطة عمل تنفيذية لأجندة فلسطين الرقمية وسياسة التحوّل الرقمي والعنقود التكنولوجي والإدارة العامة بأهداف ونشاطات وتدخلات وبرامج ومشاريع محدّدة وبمؤشرات أداء واضحة لقياس مدى التقدم.</a:t>
            </a:r>
          </a:p>
          <a:p>
            <a:pPr marL="457200" indent="-457200" algn="just">
              <a:lnSpc>
                <a:spcPct val="150000"/>
              </a:lnSpc>
              <a:spcBef>
                <a:spcPts val="0"/>
              </a:spcBef>
              <a:buClr>
                <a:schemeClr val="tx1"/>
              </a:buClr>
              <a:buFont typeface="+mj-lt"/>
              <a:buAutoNum type="arabicPeriod"/>
            </a:pPr>
            <a:r>
              <a:rPr lang="ar-SA" sz="1600" dirty="0">
                <a:effectLst/>
                <a:ea typeface="PMingLiU" panose="02020500000000000000" pitchFamily="18" charset="-120"/>
              </a:rPr>
              <a:t>وضع خطط تنفيذية بمدد زمنية محددة لتطبيق موضوع الوصول الرقمي والنفاذية  الرقمية والإدماج الرقمي؛</a:t>
            </a:r>
          </a:p>
          <a:p>
            <a:pPr marL="457200" indent="-457200" algn="just">
              <a:lnSpc>
                <a:spcPct val="150000"/>
              </a:lnSpc>
              <a:spcBef>
                <a:spcPts val="0"/>
              </a:spcBef>
              <a:buClr>
                <a:schemeClr val="tx1"/>
              </a:buClr>
              <a:buFont typeface="+mj-lt"/>
              <a:buAutoNum type="arabicPeriod"/>
            </a:pPr>
            <a:r>
              <a:rPr lang="ar-SA" sz="1600" dirty="0">
                <a:effectLst/>
                <a:ea typeface="PMingLiU" panose="02020500000000000000" pitchFamily="18" charset="-120"/>
              </a:rPr>
              <a:t>تعزيز البنية التحتية التكنولوجية</a:t>
            </a:r>
            <a:r>
              <a:rPr lang="en-US" sz="1600" dirty="0">
                <a:effectLst/>
                <a:ea typeface="PMingLiU" panose="02020500000000000000" pitchFamily="18" charset="-120"/>
              </a:rPr>
              <a:t> </a:t>
            </a:r>
            <a:r>
              <a:rPr lang="ar-SA" sz="1600" dirty="0">
                <a:effectLst/>
                <a:ea typeface="PMingLiU" panose="02020500000000000000" pitchFamily="18" charset="-120"/>
              </a:rPr>
              <a:t>المتعلقة</a:t>
            </a:r>
            <a:r>
              <a:rPr lang="ar-JO" sz="1600" dirty="0">
                <a:effectLst/>
                <a:ea typeface="PMingLiU" panose="02020500000000000000" pitchFamily="18" charset="-120"/>
              </a:rPr>
              <a:t> </a:t>
            </a:r>
            <a:r>
              <a:rPr lang="ar-SA" sz="1600" dirty="0">
                <a:effectLst/>
                <a:ea typeface="PMingLiU" panose="02020500000000000000" pitchFamily="18" charset="-120"/>
              </a:rPr>
              <a:t>بالنطاق العريض وتفعيل الجيل الرابع والخامس من الهواتف النقّالة؛</a:t>
            </a:r>
          </a:p>
          <a:p>
            <a:pPr marL="457200" indent="-457200" algn="just">
              <a:lnSpc>
                <a:spcPct val="150000"/>
              </a:lnSpc>
              <a:spcBef>
                <a:spcPts val="0"/>
              </a:spcBef>
              <a:buClr>
                <a:schemeClr val="tx1"/>
              </a:buClr>
              <a:buFont typeface="+mj-lt"/>
              <a:buAutoNum type="arabicPeriod"/>
            </a:pPr>
            <a:r>
              <a:rPr lang="ar-SA" sz="1600" dirty="0">
                <a:effectLst/>
                <a:ea typeface="PMingLiU" panose="02020500000000000000" pitchFamily="18" charset="-120"/>
              </a:rPr>
              <a:t>الترتيب مع الجهات الرسمية، ولاسيما الإعلام الرسمي ووزارة الإعلام ووزارة الثقافة،</a:t>
            </a:r>
            <a:r>
              <a:rPr lang="en-US" sz="1600" dirty="0">
                <a:effectLst/>
                <a:ea typeface="PMingLiU" panose="02020500000000000000" pitchFamily="18" charset="-120"/>
              </a:rPr>
              <a:t> </a:t>
            </a:r>
            <a:r>
              <a:rPr lang="ar-SA" sz="1600" dirty="0">
                <a:effectLst/>
                <a:ea typeface="PMingLiU" panose="02020500000000000000" pitchFamily="18" charset="-120"/>
              </a:rPr>
              <a:t>للقيام بنشاطات توعوية مجتمعية من خلال وسائل الإعلام والاتصال المرئي والمسموع ومنصات التواصل الاجتماعي،  للتأكيد على ضرورة التنمية الرقمية المستدامة وأهمية التحوّل الرقمي والخدمات الإلكترونية.</a:t>
            </a:r>
          </a:p>
        </p:txBody>
      </p:sp>
    </p:spTree>
    <p:extLst>
      <p:ext uri="{BB962C8B-B14F-4D97-AF65-F5344CB8AC3E}">
        <p14:creationId xmlns:p14="http://schemas.microsoft.com/office/powerpoint/2010/main" val="2021128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00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LB" sz="4800" b="1" dirty="0"/>
              <a:t>منهجية إعداد الأجندة</a:t>
            </a:r>
            <a:endParaRPr lang="en-US" sz="4800" b="1"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p:txBody>
          <a:bodyPr/>
          <a:lstStyle/>
          <a:p>
            <a:pPr marL="457200" indent="-457200">
              <a:buClr>
                <a:schemeClr val="tx1"/>
              </a:buClr>
              <a:buFont typeface="+mj-lt"/>
              <a:buAutoNum type="arabicPeriod"/>
            </a:pPr>
            <a:r>
              <a:rPr lang="ar-JO" sz="2000" b="1" dirty="0"/>
              <a:t>عقدالاجتماعات مع الجهات الوطنية الرئيسية</a:t>
            </a:r>
            <a:endParaRPr lang="ar-LB" sz="2000" b="1" dirty="0"/>
          </a:p>
          <a:p>
            <a:pPr marL="457200" indent="-457200">
              <a:buClr>
                <a:schemeClr val="tx1"/>
              </a:buClr>
              <a:buFont typeface="+mj-lt"/>
              <a:buAutoNum type="arabicPeriod"/>
            </a:pPr>
            <a:r>
              <a:rPr lang="ar-JO" sz="2000" b="1" dirty="0"/>
              <a:t>مراجعة الوثائق السابقة المتعلقة بالسياسات والاستراتيجيات القائمة في مجال التكنولوجيا الرقمية، وإغنائها بنتائج الاجتماعات السابقة وأفضل الممارسات من المنطقة العربية وخارجها</a:t>
            </a:r>
          </a:p>
          <a:p>
            <a:pPr marL="457200" indent="-457200">
              <a:buClr>
                <a:schemeClr val="tx1"/>
              </a:buClr>
              <a:buFont typeface="+mj-lt"/>
              <a:buAutoNum type="arabicPeriod"/>
            </a:pPr>
            <a:r>
              <a:rPr lang="ar-JO" sz="2000" b="1" dirty="0"/>
              <a:t>إعداد النسخة الأولى من مسودة الأجندة</a:t>
            </a:r>
          </a:p>
          <a:p>
            <a:pPr marL="457200" indent="-457200">
              <a:buClr>
                <a:schemeClr val="tx1"/>
              </a:buClr>
              <a:buFont typeface="+mj-lt"/>
              <a:buAutoNum type="arabicPeriod"/>
            </a:pPr>
            <a:r>
              <a:rPr lang="ar-JO" sz="2000" b="1" dirty="0"/>
              <a:t>عرض </a:t>
            </a:r>
            <a:r>
              <a:rPr lang="ar-LB" sz="2000" b="1" dirty="0"/>
              <a:t>الأجندة</a:t>
            </a:r>
            <a:r>
              <a:rPr lang="ar-JO" sz="2000" b="1" dirty="0"/>
              <a:t> في لقاء وطني تنظّمه وزارة الاتصالات وتكنولوجيا المعلومات والاسكوا</a:t>
            </a:r>
          </a:p>
          <a:p>
            <a:pPr marL="457200" indent="-457200">
              <a:buClr>
                <a:schemeClr val="tx1"/>
              </a:buClr>
              <a:buFont typeface="+mj-lt"/>
              <a:buAutoNum type="arabicPeriod"/>
            </a:pPr>
            <a:r>
              <a:rPr lang="ar-LB" sz="2000" b="1" dirty="0"/>
              <a:t>تحديث</a:t>
            </a:r>
            <a:r>
              <a:rPr lang="ar-JO" sz="2000" b="1" dirty="0"/>
              <a:t> </a:t>
            </a:r>
            <a:r>
              <a:rPr lang="ar-LB" sz="2000" b="1" dirty="0"/>
              <a:t>الأجندة</a:t>
            </a:r>
            <a:r>
              <a:rPr lang="ar-JO" sz="2000" b="1" dirty="0"/>
              <a:t> وفق ملاحظات الاسكوا ووزارة الاتصالات وتكنولوجيا المعلومات ومخرجات الاجتماع</a:t>
            </a:r>
          </a:p>
        </p:txBody>
      </p:sp>
    </p:spTree>
    <p:extLst>
      <p:ext uri="{BB962C8B-B14F-4D97-AF65-F5344CB8AC3E}">
        <p14:creationId xmlns:p14="http://schemas.microsoft.com/office/powerpoint/2010/main" val="269684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4800" b="1" dirty="0"/>
              <a:t>أهم الأنشطة</a:t>
            </a:r>
            <a:endParaRPr lang="en-US" sz="4800" b="1"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p:txBody>
          <a:bodyPr/>
          <a:lstStyle/>
          <a:p>
            <a:pPr marL="457200" indent="-457200">
              <a:buClr>
                <a:schemeClr val="tx1"/>
              </a:buClr>
              <a:buFont typeface="+mj-lt"/>
              <a:buAutoNum type="arabicPeriod"/>
            </a:pPr>
            <a:r>
              <a:rPr lang="ar-JO" sz="2000" b="1" dirty="0"/>
              <a:t>الاجتماعات الوطنية</a:t>
            </a:r>
          </a:p>
          <a:p>
            <a:pPr marL="457200" indent="-457200">
              <a:buClr>
                <a:schemeClr val="tx1"/>
              </a:buClr>
              <a:buFont typeface="+mj-lt"/>
              <a:buAutoNum type="arabicPeriod"/>
            </a:pPr>
            <a:r>
              <a:rPr lang="ar-JO" sz="2000" b="1" dirty="0"/>
              <a:t>مراجعة تجارب عالمية</a:t>
            </a:r>
          </a:p>
          <a:p>
            <a:pPr marL="457200" indent="-457200">
              <a:buClr>
                <a:schemeClr val="tx1"/>
              </a:buClr>
              <a:buFont typeface="+mj-lt"/>
              <a:buAutoNum type="arabicPeriod"/>
            </a:pPr>
            <a:r>
              <a:rPr lang="ar-JO" sz="2000" b="1" dirty="0"/>
              <a:t>مراجعة تجارب عربية</a:t>
            </a:r>
          </a:p>
          <a:p>
            <a:pPr marL="457200" indent="-457200">
              <a:buClr>
                <a:schemeClr val="tx1"/>
              </a:buClr>
              <a:buFont typeface="+mj-lt"/>
              <a:buAutoNum type="arabicPeriod"/>
            </a:pPr>
            <a:r>
              <a:rPr lang="ar-JO" sz="2000" b="1" dirty="0"/>
              <a:t>مراجعة وثيقة الأجندة الرقمية العربية (الاسكوا)</a:t>
            </a:r>
          </a:p>
          <a:p>
            <a:pPr marL="457200" indent="-457200">
              <a:buClr>
                <a:schemeClr val="tx1"/>
              </a:buClr>
              <a:buFont typeface="+mj-lt"/>
              <a:buAutoNum type="arabicPeriod"/>
            </a:pPr>
            <a:r>
              <a:rPr lang="ar-JO" sz="2000" b="1" dirty="0"/>
              <a:t>مراجعة العديد من المراجع في إطار الاجندات الرقمية والتحول الرقمي</a:t>
            </a:r>
          </a:p>
        </p:txBody>
      </p:sp>
    </p:spTree>
    <p:extLst>
      <p:ext uri="{BB962C8B-B14F-4D97-AF65-F5344CB8AC3E}">
        <p14:creationId xmlns:p14="http://schemas.microsoft.com/office/powerpoint/2010/main" val="338665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4800" b="1" dirty="0"/>
              <a:t>الرؤي</a:t>
            </a:r>
            <a:r>
              <a:rPr lang="ar-LB" sz="4800" b="1" dirty="0"/>
              <a:t>ة</a:t>
            </a:r>
            <a:endParaRPr lang="en-US" sz="4800" b="1"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p:txBody>
          <a:bodyPr/>
          <a:lstStyle/>
          <a:p>
            <a:pPr algn="ctr"/>
            <a:r>
              <a:rPr lang="ar-JO" sz="6000" b="1" dirty="0"/>
              <a:t>نحو فلسطين الرقمية: </a:t>
            </a:r>
          </a:p>
          <a:p>
            <a:pPr algn="ctr"/>
            <a:r>
              <a:rPr lang="ar-JO" sz="6000" dirty="0"/>
              <a:t>اقتصاد رقمي مبني على الإبداع والابتكار والتكنولوجيا الحديثة</a:t>
            </a:r>
            <a:endParaRPr lang="en-US" sz="6000" dirty="0"/>
          </a:p>
        </p:txBody>
      </p:sp>
    </p:spTree>
    <p:extLst>
      <p:ext uri="{BB962C8B-B14F-4D97-AF65-F5344CB8AC3E}">
        <p14:creationId xmlns:p14="http://schemas.microsoft.com/office/powerpoint/2010/main" val="346044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4800" b="1" dirty="0"/>
              <a:t>الرسالة </a:t>
            </a:r>
            <a:endParaRPr lang="en-US" sz="4800" b="1"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p:txBody>
          <a:bodyPr/>
          <a:lstStyle/>
          <a:p>
            <a:pPr algn="ctr"/>
            <a:r>
              <a:rPr lang="ar-JO" sz="4800" b="1" dirty="0"/>
              <a:t>تسهيل إجراءات العمل الحكومي والمؤسساتي، وخلق فرص عمل، وجعل فلسطين وجهة للتطوير الرقمي، وتعزيز الانتعاش الاقتصادي، ودعم الريادة والابتكار والشركات الناشئة من خلال الرقمنة</a:t>
            </a:r>
            <a:endParaRPr lang="en-US" sz="4800" dirty="0"/>
          </a:p>
        </p:txBody>
      </p:sp>
    </p:spTree>
    <p:extLst>
      <p:ext uri="{BB962C8B-B14F-4D97-AF65-F5344CB8AC3E}">
        <p14:creationId xmlns:p14="http://schemas.microsoft.com/office/powerpoint/2010/main" val="40807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LB" sz="4400" b="1" dirty="0"/>
              <a:t>ال</a:t>
            </a:r>
            <a:r>
              <a:rPr lang="ar-JO" sz="4400" b="1" dirty="0"/>
              <a:t>أهداف </a:t>
            </a:r>
            <a:r>
              <a:rPr lang="ar-LB" sz="4400" b="1" dirty="0"/>
              <a:t>ال</a:t>
            </a:r>
            <a:r>
              <a:rPr lang="ar-JO" sz="4400" b="1" dirty="0"/>
              <a:t>استراتيجية</a:t>
            </a:r>
            <a:endParaRPr lang="en-US" sz="4400" b="1" dirty="0"/>
          </a:p>
        </p:txBody>
      </p:sp>
      <p:graphicFrame>
        <p:nvGraphicFramePr>
          <p:cNvPr id="5" name="Content Placeholder 4">
            <a:extLst>
              <a:ext uri="{FF2B5EF4-FFF2-40B4-BE49-F238E27FC236}">
                <a16:creationId xmlns:a16="http://schemas.microsoft.com/office/drawing/2014/main" id="{D769731B-200E-12B7-9B5B-BE3DCB04C128}"/>
              </a:ext>
            </a:extLst>
          </p:cNvPr>
          <p:cNvGraphicFramePr>
            <a:graphicFrameLocks noGrp="1"/>
          </p:cNvGraphicFramePr>
          <p:nvPr>
            <p:ph sz="half" idx="2"/>
            <p:extLst>
              <p:ext uri="{D42A27DB-BD31-4B8C-83A1-F6EECF244321}">
                <p14:modId xmlns:p14="http://schemas.microsoft.com/office/powerpoint/2010/main" val="3368805920"/>
              </p:ext>
            </p:extLst>
          </p:nvPr>
        </p:nvGraphicFramePr>
        <p:xfrm>
          <a:off x="293914" y="2008220"/>
          <a:ext cx="11789229" cy="433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69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4400" b="1" dirty="0"/>
              <a:t>الركائز</a:t>
            </a:r>
            <a:endParaRPr lang="en-US" sz="4400" b="1" dirty="0"/>
          </a:p>
        </p:txBody>
      </p:sp>
      <p:graphicFrame>
        <p:nvGraphicFramePr>
          <p:cNvPr id="4" name="Diagram 3">
            <a:extLst>
              <a:ext uri="{FF2B5EF4-FFF2-40B4-BE49-F238E27FC236}">
                <a16:creationId xmlns:a16="http://schemas.microsoft.com/office/drawing/2014/main" id="{61538F8D-1583-2ADD-EEB8-7A21B2B5B699}"/>
              </a:ext>
            </a:extLst>
          </p:cNvPr>
          <p:cNvGraphicFramePr/>
          <p:nvPr>
            <p:extLst>
              <p:ext uri="{D42A27DB-BD31-4B8C-83A1-F6EECF244321}">
                <p14:modId xmlns:p14="http://schemas.microsoft.com/office/powerpoint/2010/main" val="4135737037"/>
              </p:ext>
            </p:extLst>
          </p:nvPr>
        </p:nvGraphicFramePr>
        <p:xfrm>
          <a:off x="2392136" y="1986644"/>
          <a:ext cx="7407727" cy="4169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95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437865"/>
            <a:ext cx="11053313" cy="753946"/>
          </a:xfrm>
        </p:spPr>
        <p:txBody>
          <a:bodyPr/>
          <a:lstStyle/>
          <a:p>
            <a:r>
              <a:rPr lang="ar-JO" sz="4400" b="1" dirty="0"/>
              <a:t>محاورالعمل</a:t>
            </a:r>
            <a:endParaRPr lang="en-US" sz="4400" b="1" dirty="0"/>
          </a:p>
        </p:txBody>
      </p:sp>
      <p:pic>
        <p:nvPicPr>
          <p:cNvPr id="6" name="Picture 5">
            <a:extLst>
              <a:ext uri="{FF2B5EF4-FFF2-40B4-BE49-F238E27FC236}">
                <a16:creationId xmlns:a16="http://schemas.microsoft.com/office/drawing/2014/main" id="{B45680CB-AE10-7F3D-8F7C-61CF08457C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682" y="1983691"/>
            <a:ext cx="7140636" cy="4215724"/>
          </a:xfrm>
          <a:prstGeom prst="rect">
            <a:avLst/>
          </a:prstGeom>
          <a:noFill/>
        </p:spPr>
      </p:pic>
    </p:spTree>
    <p:extLst>
      <p:ext uri="{BB962C8B-B14F-4D97-AF65-F5344CB8AC3E}">
        <p14:creationId xmlns:p14="http://schemas.microsoft.com/office/powerpoint/2010/main" val="14297484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Ar" id="{2392A9AD-29AE-1240-8142-C961C46ABAC0}" vid="{C655D6C6-0A92-8646-AE58-F8CB22B10F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ESCWA_Logo-Motto_PPT-Ar[1]</Template>
  <TotalTime>136</TotalTime>
  <Words>2099</Words>
  <Application>Microsoft Office PowerPoint</Application>
  <PresentationFormat>Widescreen</PresentationFormat>
  <Paragraphs>107</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Garamond</vt:lpstr>
      <vt:lpstr>Selawik Light</vt:lpstr>
      <vt:lpstr>Wingdings</vt:lpstr>
      <vt:lpstr>SavonVTI</vt:lpstr>
      <vt:lpstr>Office Theme</vt:lpstr>
      <vt:lpstr>PowerPoint Presentation</vt:lpstr>
      <vt:lpstr>أجندة فلسطين الرقمية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Saeed Zeidan</dc:creator>
  <cp:lastModifiedBy>Dr. Ing. Islam Amro</cp:lastModifiedBy>
  <cp:revision>27</cp:revision>
  <dcterms:created xsi:type="dcterms:W3CDTF">2023-02-18T10:55:35Z</dcterms:created>
  <dcterms:modified xsi:type="dcterms:W3CDTF">2023-06-19T23:50:42Z</dcterms:modified>
</cp:coreProperties>
</file>