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2" r:id="rId3"/>
    <p:sldId id="261" r:id="rId4"/>
    <p:sldId id="264" r:id="rId5"/>
    <p:sldId id="263" r:id="rId6"/>
    <p:sldId id="266" r:id="rId7"/>
    <p:sldId id="267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531E-0289-41D4-BF44-0C0907AE22E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9433-FB5F-4A08-8A87-04F9D03F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09433-FB5F-4A08-8A87-04F9D03FDD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09433-FB5F-4A08-8A87-04F9D03FDD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09433-FB5F-4A08-8A87-04F9D03FDD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09433-FB5F-4A08-8A87-04F9D03FDD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4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09433-FB5F-4A08-8A87-04F9D03FDD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3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03" y="121259"/>
            <a:ext cx="10396682" cy="591379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>
                <a:solidFill>
                  <a:schemeClr val="accent1">
                    <a:lumMod val="75000"/>
                  </a:schemeClr>
                </a:solidFill>
              </a:rPr>
              <a:t> البنية التحتية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9AA8F0-E97F-5318-5E84-A2F2203B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9" y="645681"/>
            <a:ext cx="11180690" cy="5430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E55739-56DC-0A0A-2B60-08C08880A504}"/>
              </a:ext>
            </a:extLst>
          </p:cNvPr>
          <p:cNvSpPr txBox="1"/>
          <p:nvPr/>
        </p:nvSpPr>
        <p:spPr>
          <a:xfrm>
            <a:off x="2689630" y="718334"/>
            <a:ext cx="801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>
                <a:cs typeface="Simplified Arabic" pitchFamily="2" charset="-78"/>
              </a:rPr>
              <a:t>مركز البيانات الوطني، (توسعته الى اربع اضعاف)</a:t>
            </a:r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72576-D4B7-D59B-535C-733377FA2B3D}"/>
              </a:ext>
            </a:extLst>
          </p:cNvPr>
          <p:cNvSpPr txBox="1"/>
          <p:nvPr/>
        </p:nvSpPr>
        <p:spPr>
          <a:xfrm>
            <a:off x="-1759184" y="1383786"/>
            <a:ext cx="1245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000" dirty="0">
                <a:cs typeface="Simplified Arabic" pitchFamily="2" charset="-78"/>
              </a:rPr>
              <a:t>الحوسبة السحابية (الخاصة) بسعة 300</a:t>
            </a:r>
            <a:r>
              <a:rPr lang="en-US" sz="2000" dirty="0">
                <a:cs typeface="Simplified Arabic" pitchFamily="2" charset="-78"/>
              </a:rPr>
              <a:t>TB </a:t>
            </a:r>
            <a:r>
              <a:rPr lang="ar-JO" sz="2000" dirty="0">
                <a:cs typeface="Simplified Arabic" pitchFamily="2" charset="-78"/>
              </a:rPr>
              <a:t>حاليا –</a:t>
            </a:r>
            <a:r>
              <a:rPr lang="en-US" sz="2000" dirty="0">
                <a:cs typeface="Simplified Arabic" pitchFamily="2" charset="-78"/>
              </a:rPr>
              <a:t> </a:t>
            </a:r>
            <a:r>
              <a:rPr lang="ar-JO" sz="2000" dirty="0">
                <a:cs typeface="Simplified Arabic" pitchFamily="2" charset="-78"/>
              </a:rPr>
              <a:t>والعمل على تطويره الى </a:t>
            </a:r>
            <a:r>
              <a:rPr lang="en-US" sz="2000" dirty="0">
                <a:cs typeface="Simplified Arabic" pitchFamily="2" charset="-78"/>
              </a:rPr>
              <a:t>PB2)</a:t>
            </a:r>
            <a:r>
              <a:rPr lang="ar-JO" sz="2000" dirty="0">
                <a:cs typeface="Simplified Arabic" pitchFamily="2" charset="-78"/>
              </a:rPr>
              <a:t>)</a:t>
            </a:r>
            <a:endParaRPr lang="en-US" sz="2000" dirty="0">
              <a:cs typeface="Simplified Arabic" pitchFamily="2" charset="-78"/>
            </a:endParaRPr>
          </a:p>
          <a:p>
            <a:pPr algn="just" rtl="1"/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2436E-4684-A52C-2DF4-8AD3F200823B}"/>
              </a:ext>
            </a:extLst>
          </p:cNvPr>
          <p:cNvSpPr txBox="1"/>
          <p:nvPr/>
        </p:nvSpPr>
        <p:spPr>
          <a:xfrm>
            <a:off x="-2102084" y="1943618"/>
            <a:ext cx="128016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r" rtl="1">
              <a:lnSpc>
                <a:spcPct val="150000"/>
              </a:lnSpc>
            </a:pPr>
            <a:r>
              <a:rPr lang="ar-JO" sz="2000" dirty="0">
                <a:cs typeface="Simplified Arabic" pitchFamily="2" charset="-78"/>
              </a:rPr>
              <a:t>مركز فلسطين للاستجابة لطوارئ الحاسوب بالسيرت (تطوير بال سيرت، بناء القدرات، معدات، بنية تحتية)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E04CE1-49A5-DB14-D234-51F3B8732025}"/>
              </a:ext>
            </a:extLst>
          </p:cNvPr>
          <p:cNvSpPr txBox="1"/>
          <p:nvPr/>
        </p:nvSpPr>
        <p:spPr>
          <a:xfrm>
            <a:off x="-3103570" y="2697390"/>
            <a:ext cx="1380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cs typeface="Simplified Arabic" pitchFamily="2" charset="-78"/>
              </a:rPr>
              <a:t>خدمة النطاق العريض للمنزل عبر الألياف الضوئية (53000 مشترك) وتقدم ترتيب دولة فلسطين للمرتبة 71 ،2022</a:t>
            </a:r>
          </a:p>
          <a:p>
            <a:pPr algn="r"/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2C203-715C-19BB-BFC1-3CC9B483FBC7}"/>
              </a:ext>
            </a:extLst>
          </p:cNvPr>
          <p:cNvSpPr txBox="1"/>
          <p:nvPr/>
        </p:nvSpPr>
        <p:spPr>
          <a:xfrm>
            <a:off x="192001" y="338821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>
                <a:cs typeface="Simplified Arabic" pitchFamily="2" charset="-78"/>
              </a:rPr>
              <a:t>العمل على تشغيل خدمات الجيل الرابع والخامس للهواتف النقالة </a:t>
            </a:r>
          </a:p>
          <a:p>
            <a:pPr algn="r" rtl="1"/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5C596-19DE-7670-FE1A-B2DB46417B50}"/>
              </a:ext>
            </a:extLst>
          </p:cNvPr>
          <p:cNvSpPr txBox="1"/>
          <p:nvPr/>
        </p:nvSpPr>
        <p:spPr>
          <a:xfrm>
            <a:off x="3508250" y="4072841"/>
            <a:ext cx="72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cs typeface="Simplified Arabic" pitchFamily="2" charset="-78"/>
              </a:rPr>
              <a:t>منصة البيانات المفتوحة (38 مجموعة بيانات)</a:t>
            </a:r>
          </a:p>
          <a:p>
            <a:pPr algn="r"/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85E47-F0F6-C983-9209-30237563588F}"/>
              </a:ext>
            </a:extLst>
          </p:cNvPr>
          <p:cNvSpPr txBox="1"/>
          <p:nvPr/>
        </p:nvSpPr>
        <p:spPr>
          <a:xfrm>
            <a:off x="-1636799" y="47001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000" dirty="0">
                <a:cs typeface="Simplified Arabic" pitchFamily="2" charset="-78"/>
              </a:rPr>
              <a:t>قاعدة بيانات شركات قطاع</a:t>
            </a:r>
            <a:r>
              <a:rPr lang="en-US" sz="2000" dirty="0">
                <a:cs typeface="Simplified Arabic" pitchFamily="2" charset="-78"/>
              </a:rPr>
              <a:t>) ICT </a:t>
            </a:r>
            <a:r>
              <a:rPr lang="ar-JO" sz="2000" dirty="0">
                <a:cs typeface="Simplified Arabic" pitchFamily="2" charset="-78"/>
              </a:rPr>
              <a:t>عدد المنشآت العاملة في القطاع 1,750 وعدد العاملين 13,500)</a:t>
            </a:r>
          </a:p>
          <a:p>
            <a:pPr algn="just" rtl="1"/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94CA1-4B18-EB4F-EF5D-48ADA6453B12}"/>
              </a:ext>
            </a:extLst>
          </p:cNvPr>
          <p:cNvSpPr txBox="1"/>
          <p:nvPr/>
        </p:nvSpPr>
        <p:spPr>
          <a:xfrm>
            <a:off x="-2093999" y="5226478"/>
            <a:ext cx="128016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r" rtl="1">
              <a:lnSpc>
                <a:spcPct val="150000"/>
              </a:lnSpc>
            </a:pPr>
            <a:r>
              <a:rPr lang="ar-JO" sz="2000" dirty="0">
                <a:cs typeface="Simplified Arabic" pitchFamily="2" charset="-78"/>
              </a:rPr>
              <a:t>العمل بالترميز البريدي الذي يشكل البنية التحتية للمركبات الذكية والتوصيل السريع والتجارة الالكترونية 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3972A0A4-EC3D-647A-3839-E3BFE6ED171C}"/>
              </a:ext>
            </a:extLst>
          </p:cNvPr>
          <p:cNvGrpSpPr/>
          <p:nvPr/>
        </p:nvGrpSpPr>
        <p:grpSpPr>
          <a:xfrm>
            <a:off x="11372691" y="129208"/>
            <a:ext cx="715618" cy="714859"/>
            <a:chOff x="7818714" y="166124"/>
            <a:chExt cx="577477" cy="576471"/>
          </a:xfrm>
        </p:grpSpPr>
        <p:sp>
          <p:nvSpPr>
            <p:cNvPr id="27" name="Round Diagonal Corner Rectangle 5">
              <a:extLst>
                <a:ext uri="{FF2B5EF4-FFF2-40B4-BE49-F238E27FC236}">
                  <a16:creationId xmlns:a16="http://schemas.microsoft.com/office/drawing/2014/main" id="{05473426-697F-9396-8690-E22C3F1214E1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F4A4EA2B-6AC0-BA81-607B-F52BF5DB1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50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58" y="214187"/>
            <a:ext cx="10396682" cy="591379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>
                <a:solidFill>
                  <a:schemeClr val="accent1">
                    <a:lumMod val="75000"/>
                  </a:schemeClr>
                </a:solidFill>
              </a:rPr>
              <a:t>  في خدمة التحول الرقمي في فلسطين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D809D-5A0A-93D5-B8AB-72B08F4D9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42" b="-11444"/>
          <a:stretch/>
        </p:blipFill>
        <p:spPr>
          <a:xfrm>
            <a:off x="866661" y="730526"/>
            <a:ext cx="10615378" cy="5617597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6C014026-5FCF-404F-0D31-E8037B7A89C4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8" name="Round Diagonal Corner Rectangle 5">
              <a:extLst>
                <a:ext uri="{FF2B5EF4-FFF2-40B4-BE49-F238E27FC236}">
                  <a16:creationId xmlns:a16="http://schemas.microsoft.com/office/drawing/2014/main" id="{2980EA32-D245-3B47-CDE9-527C79B938FC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E487F982-4BC4-614C-AB1A-E5C0B1592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57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4" y="64993"/>
            <a:ext cx="10396682" cy="591379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>
                <a:solidFill>
                  <a:schemeClr val="accent1">
                    <a:lumMod val="75000"/>
                  </a:schemeClr>
                </a:solidFill>
              </a:rPr>
              <a:t>  رفع القدرات والكفاءات لتحقيق مجتمع رقمي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988A9-2B77-C487-2401-FBDC26BEB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8" b="-7418"/>
          <a:stretch/>
        </p:blipFill>
        <p:spPr>
          <a:xfrm>
            <a:off x="1067788" y="591379"/>
            <a:ext cx="10553381" cy="554011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002D9FF5-7830-5AC7-606E-75127F6EA7C4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10" name="Round Diagonal Corner Rectangle 5">
              <a:extLst>
                <a:ext uri="{FF2B5EF4-FFF2-40B4-BE49-F238E27FC236}">
                  <a16:creationId xmlns:a16="http://schemas.microsoft.com/office/drawing/2014/main" id="{47905925-9F22-06D6-290A-7E75DD435FCD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B2FD0B66-216D-E38B-955C-664F1E6A0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35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13" y="55054"/>
            <a:ext cx="10396682" cy="591379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>
                <a:solidFill>
                  <a:schemeClr val="accent1">
                    <a:lumMod val="75000"/>
                  </a:schemeClr>
                </a:solidFill>
              </a:rPr>
              <a:t>  الاهداف والاثر المتوقع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879D1-B5BD-0F54-FC83-62AC39097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1" b="-4671"/>
          <a:stretch/>
        </p:blipFill>
        <p:spPr>
          <a:xfrm>
            <a:off x="1680303" y="591379"/>
            <a:ext cx="9692388" cy="5451969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6148F85-F3ED-B31C-ACEE-E8BD428A6145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5" name="Round Diagonal Corner Rectangle 5">
              <a:extLst>
                <a:ext uri="{FF2B5EF4-FFF2-40B4-BE49-F238E27FC236}">
                  <a16:creationId xmlns:a16="http://schemas.microsoft.com/office/drawing/2014/main" id="{FB722BD4-48D7-DB88-33DD-B7384EC0FD72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FE757FBE-EF36-3328-2199-EAA81C822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08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07" y="515346"/>
            <a:ext cx="10396682" cy="882078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3000" u="sng" dirty="0"/>
              <a:t>أجندة فلسطين الرقمية 2030: إطار استراتيجي عام ومظلة سياسات وخطة تدخلات استرشادية </a:t>
            </a:r>
            <a:br>
              <a:rPr lang="en-US" sz="3000" u="sng" dirty="0"/>
            </a:br>
            <a:br>
              <a:rPr lang="ar-JO" sz="3000" dirty="0"/>
            </a:br>
            <a:r>
              <a:rPr lang="ar-JO" sz="3000" dirty="0">
                <a:solidFill>
                  <a:schemeClr val="accent6"/>
                </a:solidFill>
              </a:rPr>
              <a:t>مجموعة من السياسات والاستراتيجيات المنسجمة مع الأجندة الرقمية (التحول الرقمي، البيانات المفتوحة، النفاذية الرقمية، الأمن السبراني، الذكاء الاصطناعي ...)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41BBA41-73DF-D2AC-D36D-4603DCDE6FD2}"/>
              </a:ext>
            </a:extLst>
          </p:cNvPr>
          <p:cNvSpPr/>
          <p:nvPr/>
        </p:nvSpPr>
        <p:spPr>
          <a:xfrm>
            <a:off x="11112589" y="927545"/>
            <a:ext cx="449917" cy="44723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DFE96-F789-B803-D4B0-DF3213BDC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73" b="-20673"/>
          <a:stretch/>
        </p:blipFill>
        <p:spPr>
          <a:xfrm>
            <a:off x="2456499" y="1644396"/>
            <a:ext cx="9144792" cy="5143946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EDDCF99E-4B31-A69F-ACC5-92327FCF8FD5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9" name="Round Diagonal Corner Rectangle 5">
              <a:extLst>
                <a:ext uri="{FF2B5EF4-FFF2-40B4-BE49-F238E27FC236}">
                  <a16:creationId xmlns:a16="http://schemas.microsoft.com/office/drawing/2014/main" id="{CCB8DBBA-4658-B23A-6709-5BEB182A2A70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F91DA44-BD63-C682-4CE5-29AA07FD4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24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2F860EC-601A-5F55-74F0-66291D479587}"/>
              </a:ext>
            </a:extLst>
          </p:cNvPr>
          <p:cNvGrpSpPr/>
          <p:nvPr/>
        </p:nvGrpSpPr>
        <p:grpSpPr>
          <a:xfrm>
            <a:off x="11045687" y="256600"/>
            <a:ext cx="893489" cy="865763"/>
            <a:chOff x="7818714" y="166124"/>
            <a:chExt cx="577477" cy="576471"/>
          </a:xfrm>
        </p:grpSpPr>
        <p:sp>
          <p:nvSpPr>
            <p:cNvPr id="3" name="Round Diagonal Corner Rectangle 5">
              <a:extLst>
                <a:ext uri="{FF2B5EF4-FFF2-40B4-BE49-F238E27FC236}">
                  <a16:creationId xmlns:a16="http://schemas.microsoft.com/office/drawing/2014/main" id="{DD7572DD-8A39-CA67-BB33-48B88B63CBA4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712C804-DEA4-7AC0-F18C-D096ABE3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EED99E9-37FD-B06E-D976-B833A6A6A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0172"/>
            <a:ext cx="9144000" cy="1655762"/>
          </a:xfrm>
        </p:spPr>
        <p:txBody>
          <a:bodyPr/>
          <a:lstStyle/>
          <a:p>
            <a:r>
              <a:rPr lang="ar-JO" sz="3500" dirty="0">
                <a:solidFill>
                  <a:srgbClr val="1836B2"/>
                </a:solidFill>
                <a:latin typeface="Arial" pitchFamily="34" charset="0"/>
                <a:cs typeface="Arial" pitchFamily="34" charset="0"/>
              </a:rPr>
              <a:t>وزارة الاتصالات وتكنولوجيا المعلومات</a:t>
            </a:r>
            <a:endParaRPr lang="ar-JO" sz="3500" i="1" dirty="0">
              <a:solidFill>
                <a:srgbClr val="1836B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AFFADA-D983-9217-61C1-A082E6308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السياسات الوطنية في التحول الرقمي</a:t>
            </a:r>
            <a:br>
              <a:rPr lang="ar-JO" dirty="0"/>
            </a:b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8F3BBDE-A0BE-3D4B-D453-5D3D1717282B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7" name="Round Diagonal Corner Rectangle 5">
              <a:extLst>
                <a:ext uri="{FF2B5EF4-FFF2-40B4-BE49-F238E27FC236}">
                  <a16:creationId xmlns:a16="http://schemas.microsoft.com/office/drawing/2014/main" id="{122A84A8-AC2E-7766-27E9-0FB734BC9D27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2092C2BC-C659-B237-9D3B-EAF53834B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788A88DF-2F37-513D-E645-4086758D5543}"/>
              </a:ext>
            </a:extLst>
          </p:cNvPr>
          <p:cNvSpPr txBox="1">
            <a:spLocks/>
          </p:cNvSpPr>
          <p:nvPr/>
        </p:nvSpPr>
        <p:spPr>
          <a:xfrm>
            <a:off x="2622850" y="4521994"/>
            <a:ext cx="6946299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3500" b="1" i="1" dirty="0">
                <a:latin typeface="Arial" pitchFamily="34" charset="0"/>
                <a:cs typeface="Arial" pitchFamily="34" charset="0"/>
              </a:rPr>
              <a:t>تقديم: رانيه جابر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37929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JO" sz="4000" dirty="0">
                <a:solidFill>
                  <a:schemeClr val="accent1">
                    <a:lumMod val="75000"/>
                  </a:schemeClr>
                </a:solidFill>
              </a:rPr>
              <a:t>المنطلقات الأساسية</a:t>
            </a:r>
            <a:br>
              <a:rPr lang="ar-JO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2A13-DED3-0A81-BEB8-7838F74D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108"/>
            <a:ext cx="10780643" cy="4914693"/>
          </a:xfrm>
        </p:spPr>
        <p:txBody>
          <a:bodyPr>
            <a:normAutofit fontScale="70000" lnSpcReduction="20000"/>
          </a:bodyPr>
          <a:lstStyle/>
          <a:p>
            <a:pPr marL="457200" lvl="0" indent="-457200" algn="justLow" rtl="1">
              <a:buFont typeface="Wingdings" panose="05000000000000000000" pitchFamily="2" charset="2"/>
              <a:buChar char="v"/>
            </a:pPr>
            <a:endParaRPr lang="ar-JO" sz="2800" dirty="0"/>
          </a:p>
          <a:p>
            <a:pPr marL="457200" lvl="0" indent="-457200" algn="justLow" rtl="1">
              <a:buFont typeface="Wingdings" panose="05000000000000000000" pitchFamily="2" charset="2"/>
              <a:buChar char="v"/>
            </a:pPr>
            <a:r>
              <a:rPr lang="ar-JO" sz="2800" dirty="0"/>
              <a:t>اهداف الت</a:t>
            </a:r>
            <a:r>
              <a:rPr lang="ar-SA" sz="2800" dirty="0"/>
              <a:t>ن</a:t>
            </a:r>
            <a:r>
              <a:rPr lang="ar-JO" sz="2800" dirty="0"/>
              <a:t>مية المستدامه</a:t>
            </a:r>
          </a:p>
          <a:p>
            <a:pPr lvl="0" algn="justLow" rtl="1"/>
            <a:endParaRPr lang="ar-JO" sz="2800" dirty="0"/>
          </a:p>
          <a:p>
            <a:pPr marL="457200" lvl="0" indent="-457200" algn="justLow" rtl="1">
              <a:buFont typeface="Wingdings" panose="05000000000000000000" pitchFamily="2" charset="2"/>
              <a:buChar char="v"/>
            </a:pPr>
            <a:r>
              <a:rPr lang="ar-JO" sz="2800" dirty="0"/>
              <a:t>التوجهات العالمية والاقليمية نحو الرقمنة</a:t>
            </a:r>
          </a:p>
          <a:p>
            <a:pPr marL="457200" lvl="0" indent="-457200" algn="justLow" rtl="1">
              <a:buFont typeface="Wingdings" panose="05000000000000000000" pitchFamily="2" charset="2"/>
              <a:buChar char="v"/>
            </a:pPr>
            <a:endParaRPr lang="ar-JO" sz="2800" dirty="0"/>
          </a:p>
          <a:p>
            <a:pPr marL="457200" indent="-457200" algn="justLow" rtl="1">
              <a:buFont typeface="Wingdings" panose="05000000000000000000" pitchFamily="2" charset="2"/>
              <a:buChar char="v"/>
            </a:pPr>
            <a:r>
              <a:rPr lang="ar-JO" sz="2800" dirty="0"/>
              <a:t>الامتثال للمعايير والمؤشرات العالمية</a:t>
            </a:r>
          </a:p>
          <a:p>
            <a:pPr lvl="0" algn="justLow" rtl="1"/>
            <a:endParaRPr lang="ar-JO" sz="2800" dirty="0"/>
          </a:p>
          <a:p>
            <a:pPr marL="457200" lvl="0" indent="-457200" algn="justLow" rtl="1">
              <a:buFont typeface="Wingdings" panose="05000000000000000000" pitchFamily="2" charset="2"/>
              <a:buChar char="v"/>
            </a:pPr>
            <a:r>
              <a:rPr lang="ar-J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التطورات التكنولوجية المتسارعة والتقنيات الناشئة</a:t>
            </a:r>
            <a:r>
              <a:rPr lang="ar-S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justLow" rtl="1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</a:t>
            </a:r>
            <a:r>
              <a:rPr lang="ar-S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(الثورة الصناعية الرابعة وما بعد)</a:t>
            </a:r>
            <a:r>
              <a:rPr lang="ar-J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justLow" rtl="1">
              <a:buNone/>
            </a:pPr>
            <a:endParaRPr lang="ar-JO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lvl="0" indent="-457200" algn="justLow" rtl="1">
              <a:buFont typeface="Wingdings" panose="05000000000000000000" pitchFamily="2" charset="2"/>
              <a:buChar char="§"/>
            </a:pPr>
            <a:r>
              <a:rPr lang="ar-JO" sz="2800" b="0" i="0" dirty="0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الذكاء الاصطناعي </a:t>
            </a:r>
          </a:p>
          <a:p>
            <a:pPr marL="457200" lvl="0" indent="-457200" algn="justLow" rtl="1">
              <a:buFont typeface="Wingdings" panose="05000000000000000000" pitchFamily="2" charset="2"/>
              <a:buChar char="§"/>
            </a:pPr>
            <a:r>
              <a:rPr lang="ar-JO" sz="2800" b="0" i="0" dirty="0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إنترنت الأشياء </a:t>
            </a:r>
          </a:p>
          <a:p>
            <a:pPr marL="457200" lvl="0" indent="-457200" algn="justLow" rtl="1">
              <a:buFont typeface="Wingdings" panose="05000000000000000000" pitchFamily="2" charset="2"/>
              <a:buChar char="§"/>
            </a:pPr>
            <a:r>
              <a:rPr lang="ar-JO" sz="2800" b="0" i="0" dirty="0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الواقع المختلط والميتافيرس والبلوكتشين </a:t>
            </a:r>
          </a:p>
          <a:p>
            <a:pPr marL="457200" lvl="0" indent="-457200" algn="justLow" rtl="1">
              <a:buFont typeface="Wingdings" panose="05000000000000000000" pitchFamily="2" charset="2"/>
              <a:buChar char="§"/>
            </a:pPr>
            <a:r>
              <a:rPr lang="ar-JO" sz="2800" b="0" i="0" dirty="0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أنظمة المحادثة الآلية المتطورة مثل (</a:t>
            </a:r>
            <a:r>
              <a:rPr lang="en-US" sz="2800" b="0" i="0" dirty="0" err="1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ChatGPT</a:t>
            </a:r>
            <a:r>
              <a:rPr lang="ar-JO" sz="2800" b="0" i="0" dirty="0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sz="2800" b="0" i="0" dirty="0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ar-JO" sz="2800" b="0" i="0" dirty="0">
                <a:solidFill>
                  <a:srgbClr val="1836B2"/>
                </a:solidFill>
                <a:effectLst/>
                <a:latin typeface="Times New Roman" panose="02020603050405020304" pitchFamily="18" charset="0"/>
              </a:rPr>
              <a:t> وغيرها</a:t>
            </a:r>
            <a:endParaRPr lang="ar-JO" sz="2800" dirty="0">
              <a:solidFill>
                <a:srgbClr val="1836B2"/>
              </a:solidFill>
            </a:endParaRPr>
          </a:p>
          <a:p>
            <a:pPr algn="r" rtl="1"/>
            <a:endParaRPr lang="en-US" dirty="0"/>
          </a:p>
        </p:txBody>
      </p:sp>
      <p:pic>
        <p:nvPicPr>
          <p:cNvPr id="4" name="Picture 3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id="{79AACDB6-32DE-30A7-DE5D-54F15BBA9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40"/>
            <a:ext cx="5973417" cy="2991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4BC30-A9F6-D92B-33CB-BB8B2D14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91" y="3163826"/>
            <a:ext cx="5297226" cy="2589066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3B274899-043F-4D72-837C-546BE92CFEAD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13" name="Round Diagonal Corner Rectangle 5">
              <a:extLst>
                <a:ext uri="{FF2B5EF4-FFF2-40B4-BE49-F238E27FC236}">
                  <a16:creationId xmlns:a16="http://schemas.microsoft.com/office/drawing/2014/main" id="{CED31E75-A2B8-9621-0311-88667A1CEA47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0D4A963-BB39-406F-DC16-94E6A827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03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66" y="0"/>
            <a:ext cx="10515600" cy="1145855"/>
          </a:xfrm>
        </p:spPr>
        <p:txBody>
          <a:bodyPr>
            <a:normAutofit/>
          </a:bodyPr>
          <a:lstStyle/>
          <a:p>
            <a:pPr algn="r" rtl="1"/>
            <a:r>
              <a:rPr lang="ar-JO" sz="4000" dirty="0">
                <a:solidFill>
                  <a:schemeClr val="accent1">
                    <a:lumMod val="75000"/>
                  </a:schemeClr>
                </a:solidFill>
              </a:rPr>
              <a:t>الاعتبارات الاقليمية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2A13-DED3-0A81-BEB8-7838F74D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7" y="1009821"/>
            <a:ext cx="10709635" cy="4838357"/>
          </a:xfrm>
        </p:spPr>
        <p:txBody>
          <a:bodyPr>
            <a:normAutofit fontScale="70000" lnSpcReduction="20000"/>
          </a:bodyPr>
          <a:lstStyle/>
          <a:p>
            <a:pPr marL="457200" lvl="0" indent="-457200" algn="justLow" rtl="1">
              <a:buFont typeface="Wingdings" panose="05000000000000000000" pitchFamily="2" charset="2"/>
              <a:buChar char="v"/>
            </a:pPr>
            <a:r>
              <a:rPr lang="ar-JO" sz="2800" b="1" u="sng" dirty="0"/>
              <a:t>الاستراتيجيات والسياسات والمبادرات العربية الخاصة بالتنمية الرقمية والتحول الرقمي</a:t>
            </a:r>
          </a:p>
          <a:p>
            <a:pPr lvl="0" algn="justLow" rtl="1"/>
            <a:endParaRPr lang="ar-JO" sz="2800" dirty="0"/>
          </a:p>
          <a:p>
            <a:pPr marL="0" indent="0" algn="justLow" rtl="1">
              <a:buNone/>
            </a:pPr>
            <a:r>
              <a:rPr lang="ar-J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الانسجام والتكامل مع المحيط العربي والمساهمة الفاعلة في التنمية الرقمية إقليميا بهد</a:t>
            </a:r>
            <a:r>
              <a:rPr lang="ar-JO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ف</a:t>
            </a:r>
            <a:r>
              <a:rPr lang="ar-JO" sz="2400" dirty="0"/>
              <a:t> رصد واقع التنمية الرقمية في المنطقة العربية وتعظيم الاستفادة من تكنولوجيا المعلومات والاتصالات وتسريع تحقيق التنمية الرقمية المستدامة والشاملة.</a:t>
            </a:r>
          </a:p>
          <a:p>
            <a:pPr lvl="0" algn="justLow" rtl="1"/>
            <a:endParaRPr lang="ar-JO" sz="2800" dirty="0"/>
          </a:p>
          <a:p>
            <a:pPr marL="571500" lvl="0" indent="-571500" algn="justLow" rtl="1">
              <a:buFont typeface="Wingdings" panose="05000000000000000000" pitchFamily="2" charset="2"/>
              <a:buChar char="§"/>
            </a:pPr>
            <a:r>
              <a:rPr lang="ar-JO" sz="2800" dirty="0">
                <a:solidFill>
                  <a:srgbClr val="1836B2"/>
                </a:solidFill>
              </a:rPr>
              <a:t>تقارير الاستعراضات الوطنية للتنمية الرقمية</a:t>
            </a:r>
          </a:p>
          <a:p>
            <a:pPr marL="571500" lvl="0" indent="-571500" algn="justLow" rtl="1">
              <a:buFont typeface="Wingdings" panose="05000000000000000000" pitchFamily="2" charset="2"/>
              <a:buChar char="§"/>
            </a:pPr>
            <a:r>
              <a:rPr lang="ar-JO" sz="2800" dirty="0">
                <a:solidFill>
                  <a:srgbClr val="1836B2"/>
                </a:solidFill>
              </a:rPr>
              <a:t>الاجندة الرقمية العربية</a:t>
            </a:r>
          </a:p>
          <a:p>
            <a:pPr marL="571500" lvl="0" indent="-571500" algn="justLow" rtl="1">
              <a:buFont typeface="Wingdings" panose="05000000000000000000" pitchFamily="2" charset="2"/>
              <a:buChar char="§"/>
            </a:pPr>
            <a:r>
              <a:rPr lang="ar-JO" sz="2800" dirty="0">
                <a:solidFill>
                  <a:srgbClr val="1836B2"/>
                </a:solidFill>
              </a:rPr>
              <a:t>التقرير العربي للتنمية الرقمية</a:t>
            </a:r>
            <a:endParaRPr lang="en-US" sz="2800" dirty="0">
              <a:solidFill>
                <a:srgbClr val="1836B2"/>
              </a:solidFill>
            </a:endParaRPr>
          </a:p>
          <a:p>
            <a:pPr marL="571500" lvl="0" indent="-571500" algn="justLow" rtl="1">
              <a:buFont typeface="Wingdings" panose="05000000000000000000" pitchFamily="2" charset="2"/>
              <a:buChar char="§"/>
            </a:pPr>
            <a:r>
              <a:rPr lang="ar-JO" sz="2800" dirty="0">
                <a:solidFill>
                  <a:srgbClr val="1836B2"/>
                </a:solidFill>
              </a:rPr>
              <a:t>الاستراتيجية العربية للذكاء الاصطناعي</a:t>
            </a:r>
            <a:endParaRPr lang="en-US" sz="2800" dirty="0">
              <a:solidFill>
                <a:srgbClr val="1836B2"/>
              </a:solidFill>
            </a:endParaRPr>
          </a:p>
          <a:p>
            <a:pPr lvl="0" algn="justLow" rtl="1"/>
            <a:endParaRPr lang="ar-JO" sz="2800" dirty="0"/>
          </a:p>
          <a:p>
            <a:pPr marL="0" indent="0" algn="justLow" rtl="1">
              <a:buNone/>
            </a:pPr>
            <a:r>
              <a:rPr lang="ar-JO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الشركاء الاستراتيجيون (الدعم الفني) </a:t>
            </a:r>
          </a:p>
          <a:p>
            <a:pPr algn="justLow" rtl="1"/>
            <a:endParaRPr lang="ar-JO" sz="2400" b="1" i="0" u="sng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 algn="justLow" rtl="1">
              <a:buFontTx/>
              <a:buChar char="-"/>
            </a:pPr>
            <a:r>
              <a:rPr lang="ar-JO" sz="2800" dirty="0">
                <a:solidFill>
                  <a:srgbClr val="1836B2"/>
                </a:solidFill>
              </a:rPr>
              <a:t>لجنة الأمم المتحدة الاقتصادية والاجتماعية لغرب آسيا </a:t>
            </a:r>
            <a:r>
              <a:rPr lang="en-US" sz="2800" dirty="0">
                <a:solidFill>
                  <a:srgbClr val="1836B2"/>
                </a:solidFill>
              </a:rPr>
              <a:t>(ESCWA)</a:t>
            </a:r>
            <a:endParaRPr lang="ar-JO" sz="2800" dirty="0">
              <a:solidFill>
                <a:srgbClr val="1836B2"/>
              </a:solidFill>
            </a:endParaRPr>
          </a:p>
          <a:p>
            <a:pPr marL="457200" indent="-457200" algn="justLow" rtl="1">
              <a:buFontTx/>
              <a:buChar char="-"/>
            </a:pPr>
            <a:r>
              <a:rPr lang="ar-JO" sz="2800" dirty="0">
                <a:solidFill>
                  <a:srgbClr val="1836B2"/>
                </a:solidFill>
              </a:rPr>
              <a:t>الاتحاد الدولي للاتصالات </a:t>
            </a:r>
            <a:r>
              <a:rPr lang="en-US" sz="2800" dirty="0">
                <a:solidFill>
                  <a:srgbClr val="1836B2"/>
                </a:solidFill>
              </a:rPr>
              <a:t>(ITU)</a:t>
            </a:r>
            <a:endParaRPr lang="ar-JO" sz="2800" dirty="0">
              <a:solidFill>
                <a:srgbClr val="1836B2"/>
              </a:solidFill>
            </a:endParaRPr>
          </a:p>
          <a:p>
            <a:pPr marL="457200" indent="-457200" algn="justLow" rtl="1">
              <a:buFontTx/>
              <a:buChar char="-"/>
            </a:pPr>
            <a:r>
              <a:rPr lang="ar-JO" sz="2800" dirty="0">
                <a:solidFill>
                  <a:srgbClr val="1836B2"/>
                </a:solidFill>
              </a:rPr>
              <a:t>جامعة الدول العربية</a:t>
            </a:r>
            <a:endParaRPr lang="ar-JO" sz="2000" dirty="0"/>
          </a:p>
          <a:p>
            <a:pPr algn="r" rtl="1"/>
            <a:endParaRPr 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003A84A-C463-41AB-3B9B-6BB871A98294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10" name="Round Diagonal Corner Rectangle 5">
              <a:extLst>
                <a:ext uri="{FF2B5EF4-FFF2-40B4-BE49-F238E27FC236}">
                  <a16:creationId xmlns:a16="http://schemas.microsoft.com/office/drawing/2014/main" id="{9D9F0BDB-308E-FED5-43DD-C441E16AC02D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9235133-A109-AD15-3D14-0B477415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22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2A13-DED3-0A81-BEB8-7838F74D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08" y="0"/>
            <a:ext cx="10954732" cy="5960147"/>
          </a:xfrm>
        </p:spPr>
        <p:txBody>
          <a:bodyPr>
            <a:normAutofit fontScale="62500" lnSpcReduction="20000"/>
          </a:bodyPr>
          <a:lstStyle/>
          <a:p>
            <a:pPr marL="0" lvl="0" indent="0" algn="justLow" rtl="1">
              <a:buNone/>
            </a:pPr>
            <a:endParaRPr lang="en-US" sz="2800" b="1" i="0" u="sng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justLow" rtl="1">
              <a:buNone/>
            </a:pPr>
            <a:r>
              <a:rPr lang="ar-JO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</a:t>
            </a:r>
            <a:r>
              <a:rPr lang="ar-JO" sz="3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الشراكة مع الإسكوا</a:t>
            </a:r>
          </a:p>
          <a:p>
            <a:pPr lvl="0" algn="justLow" rtl="1"/>
            <a:endParaRPr lang="ar-JO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مراجعة استبيان مسح تكنولوجيا المعلومات والاتصالات في القطاع الخاص (2021)</a:t>
            </a: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مراجعة سياسة الذكاء الاصطناعي (2021)/ معتمدة</a:t>
            </a:r>
            <a:r>
              <a:rPr lang="ar-SA" sz="3200" dirty="0">
                <a:solidFill>
                  <a:srgbClr val="1836B2"/>
                </a:solidFill>
              </a:rPr>
              <a:t> من الفريق</a:t>
            </a:r>
            <a:endParaRPr lang="ar-JO" sz="3200" dirty="0">
              <a:solidFill>
                <a:srgbClr val="1836B2"/>
              </a:solidFill>
            </a:endParaRP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إعداد استراتيجية الذكاء الاصطناعي (2022)/ معتمدة</a:t>
            </a:r>
            <a:r>
              <a:rPr lang="ar-SA" sz="3200" dirty="0">
                <a:solidFill>
                  <a:srgbClr val="1836B2"/>
                </a:solidFill>
              </a:rPr>
              <a:t> من الفريق</a:t>
            </a:r>
            <a:endParaRPr lang="ar-JO" sz="3200" dirty="0">
              <a:solidFill>
                <a:srgbClr val="1836B2"/>
              </a:solidFill>
            </a:endParaRP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تقييم الوضع الراهن للتنمية الرقمية (2022) / النسخة الثانية</a:t>
            </a: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تطوير الاجندة الرقمية (2023)/ قيد الاصدار</a:t>
            </a: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تطوير القدرات في البيانات المفتوحة (2022)/ منجز/ مراجعة السياسة معتمدة</a:t>
            </a: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استراتيجية الامن السيبراني (2022-2023)/ قيد الاعداد</a:t>
            </a: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1836B2"/>
                </a:solidFill>
              </a:rPr>
              <a:t>سياسة النفاذية الرقمية (2022-2023)/ قيد الاعداد</a:t>
            </a:r>
          </a:p>
          <a:p>
            <a:pPr marL="571500" lvl="0" indent="-571500" algn="justLow" rtl="1">
              <a:buFont typeface="Arial" panose="020B0604020202020204" pitchFamily="34" charset="0"/>
              <a:buChar char="•"/>
            </a:pPr>
            <a:endParaRPr lang="ar-JO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Low" rtl="1">
              <a:buNone/>
            </a:pPr>
            <a:r>
              <a:rPr lang="ar-JO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عضوية الادارة العامة لتكنولوجيا المعلومات في عدة لجان دراسية تابعة للاتحاد الدولي للاتصالات وبعض مجموعات التركيز الدولية التابعة للاتحاد الدولي.</a:t>
            </a:r>
          </a:p>
          <a:p>
            <a:pPr algn="justLow" rtl="1"/>
            <a:endParaRPr lang="ar-JO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Low" rtl="1">
              <a:buNone/>
            </a:pPr>
            <a:r>
              <a:rPr lang="ar-JO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الاستبيان العربي الموحد لقياس جهوزية الدول للذكاء الاصطناعي والاستراتيجية العربية / جامعة الدول العربية</a:t>
            </a:r>
            <a:endParaRPr lang="ar-JO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ar-J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المشاركة ضمن أعمال الفريق المصغر المنبثق عن الفريق العربي المعني بالذكاء الاصطناعي في اعداد الاستبيان </a:t>
            </a:r>
            <a:r>
              <a:rPr lang="ar-S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ل</a:t>
            </a:r>
            <a:r>
              <a:rPr lang="ar-J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مشاركته مع الدول العربية وتطوير الاستراتيجية العربية للذكاء الاصطناعي. والميثاق الاخلاقي والذي تم التوافق عليه من قبل الفريق ال</a:t>
            </a:r>
            <a:r>
              <a:rPr lang="ar-JO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عربي والمقدم من قبل فلسطين</a:t>
            </a:r>
            <a:r>
              <a:rPr lang="ar-J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r" rtl="1"/>
            <a:endParaRPr 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11EC8B0A-9FA4-C2DF-31B7-F5B2FB16FC28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10" name="Round Diagonal Corner Rectangle 5">
              <a:extLst>
                <a:ext uri="{FF2B5EF4-FFF2-40B4-BE49-F238E27FC236}">
                  <a16:creationId xmlns:a16="http://schemas.microsoft.com/office/drawing/2014/main" id="{A6A4BD02-ACC1-58C4-D781-093EB4843E86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4F978AB7-39DA-C5B7-E56E-550966CC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27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27" y="-92308"/>
            <a:ext cx="10515600" cy="1145855"/>
          </a:xfrm>
        </p:spPr>
        <p:txBody>
          <a:bodyPr>
            <a:normAutofit/>
          </a:bodyPr>
          <a:lstStyle/>
          <a:p>
            <a:pPr algn="r" rtl="1"/>
            <a:r>
              <a:rPr lang="ar-JO" sz="4000" dirty="0">
                <a:solidFill>
                  <a:schemeClr val="accent1">
                    <a:lumMod val="75000"/>
                  </a:schemeClr>
                </a:solidFill>
              </a:rPr>
              <a:t>     فلسطين على طريق التنمية الرقمية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2A13-DED3-0A81-BEB8-7838F74D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0964" y="847810"/>
            <a:ext cx="11757991" cy="516237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الخطة الوطنية للتنمية 2021-2023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الاستراتيجية القطاعية ل</a:t>
            </a:r>
            <a:r>
              <a:rPr lang="ar-SA" sz="1500" dirty="0"/>
              <a:t>وزارة الاتصالات وتكنولوجيا المعلومات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وثيقة العنقود التكنولوجي والادارة العامة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</a:t>
            </a:r>
            <a:r>
              <a:rPr lang="ar-SA" sz="1500" dirty="0"/>
              <a:t>قانون الاتصالات (يشمل هيئة تنظيم قطاع الاتصالات</a:t>
            </a:r>
            <a:r>
              <a:rPr lang="ar-JO" sz="1500" dirty="0"/>
              <a:t>)</a:t>
            </a:r>
            <a:endParaRPr lang="ar-SA" sz="1500" dirty="0"/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السياسة الوطنية ل</a:t>
            </a:r>
            <a:r>
              <a:rPr lang="ar-SA" sz="1500" dirty="0"/>
              <a:t>لتحول الرقمي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</a:t>
            </a:r>
            <a:r>
              <a:rPr lang="ar-SA" sz="1500" dirty="0"/>
              <a:t>سياسة </a:t>
            </a:r>
            <a:r>
              <a:rPr lang="ar-JO" sz="1500" dirty="0"/>
              <a:t>أمن المعلومات ونظام </a:t>
            </a:r>
            <a:r>
              <a:rPr lang="ar-SA" sz="1500" dirty="0"/>
              <a:t>إدارة </a:t>
            </a:r>
            <a:r>
              <a:rPr lang="ar-JO" sz="1500" dirty="0"/>
              <a:t>أمن المعلومات</a:t>
            </a:r>
            <a:endParaRPr lang="ar-SA" sz="1500" dirty="0"/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</a:t>
            </a:r>
            <a:r>
              <a:rPr lang="ar-SA" sz="1500" dirty="0"/>
              <a:t>سياسة البيانات المفتوحة (قيد المصادقة من مجلس الوزراء)</a:t>
            </a:r>
            <a:endParaRPr lang="ar-JO" sz="1500" dirty="0"/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</a:t>
            </a:r>
            <a:r>
              <a:rPr lang="ar-SA" sz="1500" dirty="0"/>
              <a:t>الذكاء الاصطناعي: سياسة + استراتيجية + ميثاق أخلاقي</a:t>
            </a:r>
            <a:r>
              <a:rPr lang="en-US" sz="1500" dirty="0"/>
              <a:t> </a:t>
            </a:r>
            <a:r>
              <a:rPr lang="ar-SA" sz="1500" dirty="0"/>
              <a:t> (قيد الاعتماد من مجلس</a:t>
            </a:r>
            <a:r>
              <a:rPr lang="en-US" sz="1500" dirty="0"/>
              <a:t> </a:t>
            </a:r>
            <a:r>
              <a:rPr lang="ar-SA" sz="1500" dirty="0"/>
              <a:t>الوزراء)</a:t>
            </a:r>
            <a:endParaRPr lang="ar-JO" sz="1500" dirty="0"/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</a:t>
            </a:r>
            <a:r>
              <a:rPr lang="ar-SA" sz="1500" dirty="0"/>
              <a:t>قيد ال</a:t>
            </a:r>
            <a:r>
              <a:rPr lang="ar-JO" sz="1500" dirty="0"/>
              <a:t>اعتماد</a:t>
            </a:r>
            <a:r>
              <a:rPr lang="ar-SA" sz="1500" dirty="0"/>
              <a:t>: الأجندة الرقمية، سياسة النفاذية الرقمية</a:t>
            </a:r>
            <a:r>
              <a:rPr lang="ar-JO" sz="1500" dirty="0"/>
              <a:t>، </a:t>
            </a:r>
            <a:r>
              <a:rPr lang="ar-SA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استراتيجية الأمن السيبراني</a:t>
            </a:r>
            <a:r>
              <a:rPr lang="ar-JO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(قيد العمل)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1500" dirty="0"/>
              <a:t>قيد الإصدار: قانون بريد عصري يحمي الملكية الفكرية ويفتح افاق الابداع في عمليات التوصيل</a:t>
            </a:r>
            <a:endParaRPr lang="ar-JO" sz="1500" dirty="0"/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JO" sz="1500" dirty="0"/>
              <a:t> </a:t>
            </a:r>
            <a:r>
              <a:rPr lang="ar-SA" sz="1500" dirty="0"/>
              <a:t>قيد الإصدار: </a:t>
            </a:r>
            <a:r>
              <a:rPr lang="ar-JO" sz="1500" dirty="0"/>
              <a:t>قانون التجارة الالكترونية بالشراكة مع وزارة الاقتصاد الوطني</a:t>
            </a:r>
            <a:endParaRPr lang="ar-SA" sz="1500" dirty="0"/>
          </a:p>
          <a:p>
            <a:pPr algn="r" rtl="1"/>
            <a:endParaRPr lang="en-US" sz="1500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90035B7-5C39-3B7F-EEF7-10A6FCBAA461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7" name="Round Diagonal Corner Rectangle 5">
              <a:extLst>
                <a:ext uri="{FF2B5EF4-FFF2-40B4-BE49-F238E27FC236}">
                  <a16:creationId xmlns:a16="http://schemas.microsoft.com/office/drawing/2014/main" id="{DE1D956E-D578-76D7-E5AB-23912B190E3A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C229BEF-CBB7-0D96-7325-6747F423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86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50" y="0"/>
            <a:ext cx="10515600" cy="1145855"/>
          </a:xfrm>
        </p:spPr>
        <p:txBody>
          <a:bodyPr>
            <a:normAutofit/>
          </a:bodyPr>
          <a:lstStyle/>
          <a:p>
            <a:pPr algn="r" rtl="1"/>
            <a:r>
              <a:rPr lang="ar-JO" sz="4000" dirty="0">
                <a:solidFill>
                  <a:schemeClr val="accent1">
                    <a:lumMod val="75000"/>
                  </a:schemeClr>
                </a:solidFill>
              </a:rPr>
              <a:t>  التحول الرقمي - الممكنات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2A13-DED3-0A81-BEB8-7838F74D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50" y="1145855"/>
            <a:ext cx="10709635" cy="4838357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JO" sz="2000" dirty="0"/>
              <a:t>البيانات الضخمة </a:t>
            </a:r>
            <a:r>
              <a:rPr lang="en-US" sz="2000" dirty="0"/>
              <a:t>Big Data)</a:t>
            </a:r>
            <a:r>
              <a:rPr lang="ar-JO" sz="2000" dirty="0"/>
              <a:t>)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JO" sz="2000" dirty="0"/>
              <a:t>التطبيقات النقالة (</a:t>
            </a:r>
            <a:r>
              <a:rPr lang="en-US" sz="2000" dirty="0"/>
              <a:t>Mobile Applications</a:t>
            </a:r>
            <a:r>
              <a:rPr lang="ar-JO" sz="2000" dirty="0"/>
              <a:t>)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JO" sz="2000" dirty="0"/>
              <a:t>وسائل التواصل الاجتماعي (</a:t>
            </a:r>
            <a:r>
              <a:rPr lang="en-US" sz="2000" dirty="0"/>
              <a:t>Social Media</a:t>
            </a:r>
            <a:r>
              <a:rPr lang="ar-JO" sz="2000" dirty="0"/>
              <a:t>)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JO" sz="2000" dirty="0"/>
              <a:t>الحوسبة السحابية ومراكز البيانات (</a:t>
            </a:r>
            <a:r>
              <a:rPr lang="en-US" sz="2000" dirty="0"/>
              <a:t>Cloud Computing and Data Centers</a:t>
            </a:r>
            <a:r>
              <a:rPr lang="ar-JO" sz="2000" dirty="0"/>
              <a:t>)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JO" sz="2000" dirty="0"/>
              <a:t>المدن الذكية وإنترنت الأشياء (</a:t>
            </a:r>
            <a:r>
              <a:rPr lang="en-US" sz="2000" dirty="0"/>
              <a:t>Smart Cities and Internet of Things: IoT</a:t>
            </a:r>
            <a:r>
              <a:rPr lang="ar-JO" sz="2000" dirty="0"/>
              <a:t>)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JO" sz="2000" dirty="0"/>
              <a:t>الذكاء الاصطناعي والتعلم الآلي (</a:t>
            </a:r>
            <a:r>
              <a:rPr lang="en-US" sz="2000" dirty="0"/>
              <a:t>Artificial Intelligence and Machine Learning</a:t>
            </a:r>
            <a:r>
              <a:rPr lang="ar-JO" sz="2000" dirty="0"/>
              <a:t>)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JO" sz="2000" dirty="0"/>
              <a:t>سلسلة الكتل والتكنولوجيا المالية والصيرفة الذكية (</a:t>
            </a:r>
            <a:r>
              <a:rPr lang="en-US" sz="2000" dirty="0"/>
              <a:t>Blockchain, FinTech and Smart</a:t>
            </a:r>
            <a:r>
              <a:rPr lang="ar-JO" sz="2000" dirty="0"/>
              <a:t>)</a:t>
            </a:r>
            <a:r>
              <a:rPr lang="en-US" sz="2000" dirty="0"/>
              <a:t> Banking).</a:t>
            </a:r>
          </a:p>
          <a:p>
            <a:pPr algn="r" rtl="1">
              <a:lnSpc>
                <a:spcPct val="150000"/>
              </a:lnSpc>
            </a:pPr>
            <a:r>
              <a:rPr lang="ar-JO" sz="2000" dirty="0"/>
              <a:t>إنترنت عالية السرعة بكلفة منخفضة؛ شبكات الجيل الرابع والجيل الخامس (</a:t>
            </a:r>
            <a:r>
              <a:rPr lang="en-US" sz="2000" dirty="0"/>
              <a:t>G</a:t>
            </a:r>
            <a:r>
              <a:rPr lang="ar-JO" sz="2000" dirty="0"/>
              <a:t>4</a:t>
            </a:r>
            <a:r>
              <a:rPr lang="en-US" sz="2000" dirty="0"/>
              <a:t> ( 5G)( </a:t>
            </a:r>
            <a:r>
              <a:rPr lang="ar-JO" sz="2000" dirty="0"/>
              <a:t>وتوسيع الطيف الترددي المتاح للتطبيقات.</a:t>
            </a:r>
          </a:p>
          <a:p>
            <a:pPr algn="r" rtl="1">
              <a:lnSpc>
                <a:spcPct val="150000"/>
              </a:lnSpc>
            </a:pPr>
            <a:r>
              <a:rPr lang="ar-JO" sz="2000" dirty="0"/>
              <a:t>التحولات في عالم الاتصالات سواء في نماذج الأعمال أو الإجراءات التشغيلية أو سياسات التوظيف والتدريب.</a:t>
            </a:r>
          </a:p>
          <a:p>
            <a:pPr algn="r" rtl="1"/>
            <a:endParaRPr lang="en-US" sz="2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23B5DAA-ADCC-DE42-5B5D-0AA6B1B4F154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5" name="Round Diagonal Corner Rectangle 5">
              <a:extLst>
                <a:ext uri="{FF2B5EF4-FFF2-40B4-BE49-F238E27FC236}">
                  <a16:creationId xmlns:a16="http://schemas.microsoft.com/office/drawing/2014/main" id="{93C17FCD-AEE8-2E28-2EED-72B62A628EAF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7E3261F6-737D-0056-3A62-611A8D6C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14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r" rtl="1"/>
            <a:br>
              <a:rPr lang="ar-JO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CCA35-1441-B071-40DF-80C869CC00BA}"/>
              </a:ext>
            </a:extLst>
          </p:cNvPr>
          <p:cNvSpPr txBox="1"/>
          <p:nvPr/>
        </p:nvSpPr>
        <p:spPr>
          <a:xfrm>
            <a:off x="1175277" y="1027906"/>
            <a:ext cx="10699422" cy="477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1. مؤشر التنمية التكنولوجية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IDI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 والمؤشر العالمي للأمن السيبراني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GCI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 الصادران عن الاتحاد الدولي للاتصالات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ITU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).</a:t>
            </a:r>
            <a:endParaRPr lang="ar-SA" sz="2000" dirty="0">
              <a:latin typeface="Simplified Arabic" panose="02020603050405020304" pitchFamily="18" charset="-78"/>
              <a:ea typeface="PMingLiU" panose="02020500000000000000" pitchFamily="18" charset="-120"/>
              <a:cs typeface="Simplified Arabic" panose="02020603050405020304" pitchFamily="18" charset="-78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2. مؤشر </a:t>
            </a:r>
            <a:r>
              <a:rPr lang="ar-LB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نضوج 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الخدمات الحكومية الإلكترونية والنقالة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GEMS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</a:t>
            </a:r>
            <a:r>
              <a:rPr lang="ar-LB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 الصادر عن 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اللجنة الاقتصادية والاجتماعية لغربي آسيا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ESCWA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).</a:t>
            </a:r>
            <a:endParaRPr lang="en-US" sz="2000" dirty="0">
              <a:effectLst/>
              <a:latin typeface="Simplified Arabic" panose="02020603050405020304" pitchFamily="18" charset="-78"/>
              <a:ea typeface="PMingLiU" panose="02020500000000000000" pitchFamily="18" charset="-120"/>
              <a:cs typeface="Simplified Arabic" panose="02020603050405020304" pitchFamily="18" charset="-78"/>
            </a:endParaRPr>
          </a:p>
          <a:p>
            <a:pPr marR="0" lv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000" dirty="0"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3. 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مؤشر تطور الحكومة الإلكترونية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EGDI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 و</a:t>
            </a:r>
            <a:r>
              <a:rPr lang="ar-LB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مؤشر 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المشاركة الإلكترونية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EPI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 الصادران عن إدارة الشؤون الاقتصادية والاجتماعية في الأمم المتحدة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UN DESA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).</a:t>
            </a:r>
            <a:endParaRPr lang="ar-SA" sz="2000" dirty="0">
              <a:latin typeface="Simplified Arabic" panose="02020603050405020304" pitchFamily="18" charset="-78"/>
              <a:ea typeface="PMingLiU" panose="02020500000000000000" pitchFamily="18" charset="-120"/>
              <a:cs typeface="Simplified Arabic" panose="02020603050405020304" pitchFamily="18" charset="-78"/>
            </a:endParaRPr>
          </a:p>
          <a:p>
            <a:pPr marR="0" lv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4. مؤشر البيانات المفتوحة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GODI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 الصادرة عن مؤسسة المعرفة المفتوحة الدولية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OKI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).</a:t>
            </a:r>
            <a:endParaRPr lang="en-US" sz="2000" dirty="0">
              <a:effectLst/>
              <a:latin typeface="Simplified Arabic" panose="02020603050405020304" pitchFamily="18" charset="-78"/>
              <a:ea typeface="PMingLiU" panose="02020500000000000000" pitchFamily="18" charset="-120"/>
              <a:cs typeface="Simplified Arabic" panose="02020603050405020304" pitchFamily="18" charset="-78"/>
            </a:endParaRPr>
          </a:p>
          <a:p>
            <a:pPr marR="0" lv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5. مؤشر باروميتر البيانات المفتوحة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ODB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 الصادر عن مؤسسة الشبكة العنكبوتية العالمية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World Wide Web Foundation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).</a:t>
            </a:r>
            <a:endParaRPr lang="en-US" sz="2000" dirty="0">
              <a:effectLst/>
              <a:latin typeface="Simplified Arabic" panose="02020603050405020304" pitchFamily="18" charset="-78"/>
              <a:ea typeface="PMingLiU" panose="02020500000000000000" pitchFamily="18" charset="-120"/>
              <a:cs typeface="Simplified Arabic" panose="02020603050405020304" pitchFamily="18" charset="-78"/>
            </a:endParaRPr>
          </a:p>
          <a:p>
            <a:pPr marR="0" lv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6. مؤشر سهولة ممارسة أنشطة الأعمال (</a:t>
            </a:r>
            <a:r>
              <a:rPr lang="x-none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EODB</a:t>
            </a:r>
            <a:r>
              <a:rPr lang="ar-SA" sz="2000" dirty="0">
                <a:effectLst/>
                <a:latin typeface="Simplified Arabic" panose="02020603050405020304" pitchFamily="18" charset="-78"/>
                <a:ea typeface="PMingLiU" panose="02020500000000000000" pitchFamily="18" charset="-120"/>
                <a:cs typeface="Simplified Arabic" panose="02020603050405020304" pitchFamily="18" charset="-78"/>
              </a:rPr>
              <a:t>) الصادر عن البنك الدولي.</a:t>
            </a:r>
            <a:endParaRPr lang="en-US" sz="2000" dirty="0">
              <a:effectLst/>
              <a:latin typeface="Simplified Arabic" panose="02020603050405020304" pitchFamily="18" charset="-78"/>
              <a:ea typeface="PMingLiU" panose="02020500000000000000" pitchFamily="18" charset="-120"/>
              <a:cs typeface="Simplified Arabic" panose="02020603050405020304" pitchFamily="18" charset="-78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284C13A-EA42-86B6-5C89-59892639611B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9" name="Round Diagonal Corner Rectangle 5">
              <a:extLst>
                <a:ext uri="{FF2B5EF4-FFF2-40B4-BE49-F238E27FC236}">
                  <a16:creationId xmlns:a16="http://schemas.microsoft.com/office/drawing/2014/main" id="{E3A189FD-E622-7C17-2631-5259047259FC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F8141B0F-2ECE-14BF-8848-4ABC372FB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17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09" y="0"/>
            <a:ext cx="10396682" cy="591379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>
                <a:solidFill>
                  <a:schemeClr val="accent1">
                    <a:lumMod val="75000"/>
                  </a:schemeClr>
                </a:solidFill>
              </a:rPr>
              <a:t>     التحول الرقمي – محاور العمل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63799D-C8B7-5B3F-B3E0-DD34AAD74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34" y="476655"/>
            <a:ext cx="9804232" cy="3798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A399F-DD04-A8A7-5AB6-1506FE31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34" y="4275592"/>
            <a:ext cx="9804232" cy="1547454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A2A5A1CF-9F74-28FB-86C0-A4EC15E0509D}"/>
              </a:ext>
            </a:extLst>
          </p:cNvPr>
          <p:cNvGrpSpPr/>
          <p:nvPr/>
        </p:nvGrpSpPr>
        <p:grpSpPr>
          <a:xfrm>
            <a:off x="11320670" y="178904"/>
            <a:ext cx="715618" cy="714859"/>
            <a:chOff x="7818714" y="166124"/>
            <a:chExt cx="577477" cy="576471"/>
          </a:xfrm>
        </p:grpSpPr>
        <p:sp>
          <p:nvSpPr>
            <p:cNvPr id="8" name="Round Diagonal Corner Rectangle 5">
              <a:extLst>
                <a:ext uri="{FF2B5EF4-FFF2-40B4-BE49-F238E27FC236}">
                  <a16:creationId xmlns:a16="http://schemas.microsoft.com/office/drawing/2014/main" id="{2D0D6342-94F7-0662-997C-E12615F56B55}"/>
                </a:ext>
              </a:extLst>
            </p:cNvPr>
            <p:cNvSpPr/>
            <p:nvPr/>
          </p:nvSpPr>
          <p:spPr>
            <a:xfrm rot="2720237">
              <a:off x="7819217" y="165621"/>
              <a:ext cx="576471" cy="577477"/>
            </a:xfrm>
            <a:prstGeom prst="round2DiagRect">
              <a:avLst>
                <a:gd name="adj1" fmla="val 20899"/>
                <a:gd name="adj2" fmla="val 2381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51AFFE4A-F257-0F7C-CEB6-C37A3CC6F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99000" detail="1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714" y="260648"/>
              <a:ext cx="567478" cy="425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14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855</Words>
  <Application>Microsoft Office PowerPoint</Application>
  <PresentationFormat>Widescreen</PresentationFormat>
  <Paragraphs>97</Paragraphs>
  <Slides>15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Simplified Arabic</vt:lpstr>
      <vt:lpstr>Times New Roman</vt:lpstr>
      <vt:lpstr>Wingdings</vt:lpstr>
      <vt:lpstr>Office Theme</vt:lpstr>
      <vt:lpstr>PowerPoint Presentation</vt:lpstr>
      <vt:lpstr>السياسات الوطنية في التحول الرقمي </vt:lpstr>
      <vt:lpstr>المنطلقات الأساسية </vt:lpstr>
      <vt:lpstr>الاعتبارات الاقليمية</vt:lpstr>
      <vt:lpstr>PowerPoint Presentation</vt:lpstr>
      <vt:lpstr>     فلسطين على طريق التنمية الرقمية</vt:lpstr>
      <vt:lpstr>  التحول الرقمي - الممكنات</vt:lpstr>
      <vt:lpstr> </vt:lpstr>
      <vt:lpstr>     التحول الرقمي – محاور العمل</vt:lpstr>
      <vt:lpstr> البنية التحتية</vt:lpstr>
      <vt:lpstr>  في خدمة التحول الرقمي في فلسطين</vt:lpstr>
      <vt:lpstr>  رفع القدرات والكفاءات لتحقيق مجتمع رقمي</vt:lpstr>
      <vt:lpstr>  الاهداف والاثر المتوقع</vt:lpstr>
      <vt:lpstr>أجندة فلسطين الرقمية 2030: إطار استراتيجي عام ومظلة سياسات وخطة تدخلات استرشادية   مجموعة من السياسات والاستراتيجيات المنسجمة مع الأجندة الرقمية (التحول الرقمي، البيانات المفتوحة، النفاذية الرقمية، الأمن السبراني، الذكاء الاصطناعي ...)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11</cp:revision>
  <dcterms:created xsi:type="dcterms:W3CDTF">2023-06-18T10:03:26Z</dcterms:created>
  <dcterms:modified xsi:type="dcterms:W3CDTF">2023-06-19T12:38:55Z</dcterms:modified>
</cp:coreProperties>
</file>